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rial" charset="1" panose="020B0502020202020204"/>
      <p:regular r:id="rId34"/>
    </p:embeddedFont>
    <p:embeddedFont>
      <p:font typeface="Arial Bold" charset="1" panose="020B0802020202020204"/>
      <p:regular r:id="rId35"/>
    </p:embeddedFont>
    <p:embeddedFont>
      <p:font typeface="Maven Pro Heavy" charset="1" panose="00000A00000000000000"/>
      <p:regular r:id="rId36"/>
    </p:embeddedFont>
    <p:embeddedFont>
      <p:font typeface="Asap Medium" charset="1" panose="020F0604030202060203"/>
      <p:regular r:id="rId37"/>
    </p:embeddedFont>
    <p:embeddedFont>
      <p:font typeface="Muli Semi-Bold" charset="1" panose="00000700000000000000"/>
      <p:regular r:id="rId38"/>
    </p:embeddedFont>
    <p:embeddedFont>
      <p:font typeface="Muli"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png" Type="http://schemas.openxmlformats.org/officeDocument/2006/relationships/image"/><Relationship Id="rId16" Target="../media/image32.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jpeg" Type="http://schemas.openxmlformats.org/officeDocument/2006/relationships/image"/><Relationship Id="rId7"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slide2.xml" Type="http://schemas.openxmlformats.org/officeDocument/2006/relationships/slide"/><Relationship Id="rId2" Target="../media/image3.png" Type="http://schemas.openxmlformats.org/officeDocument/2006/relationships/image"/><Relationship Id="rId3" Target="../media/image4.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16" Target="../media/image72.png" Type="http://schemas.openxmlformats.org/officeDocument/2006/relationships/image"/><Relationship Id="rId17" Target="../media/image73.svg" Type="http://schemas.openxmlformats.org/officeDocument/2006/relationships/image"/><Relationship Id="rId18" Target="../media/image74.png" Type="http://schemas.openxmlformats.org/officeDocument/2006/relationships/image"/><Relationship Id="rId19" Target="../media/image75.svg" Type="http://schemas.openxmlformats.org/officeDocument/2006/relationships/image"/><Relationship Id="rId2" Target="../media/image58.png" Type="http://schemas.openxmlformats.org/officeDocument/2006/relationships/image"/><Relationship Id="rId20" Target="../media/image76.png" Type="http://schemas.openxmlformats.org/officeDocument/2006/relationships/image"/><Relationship Id="rId21" Target="../media/image77.svg" Type="http://schemas.openxmlformats.org/officeDocument/2006/relationships/image"/><Relationship Id="rId22" Target="../media/image78.png" Type="http://schemas.openxmlformats.org/officeDocument/2006/relationships/image"/><Relationship Id="rId23" Target="../media/image79.svg" Type="http://schemas.openxmlformats.org/officeDocument/2006/relationships/image"/><Relationship Id="rId24" Target="../media/image80.png" Type="http://schemas.openxmlformats.org/officeDocument/2006/relationships/image"/><Relationship Id="rId25" Target="../media/image81.svg" Type="http://schemas.openxmlformats.org/officeDocument/2006/relationships/image"/><Relationship Id="rId26" Target="../media/image82.png" Type="http://schemas.openxmlformats.org/officeDocument/2006/relationships/image"/><Relationship Id="rId27" Target="../media/image83.svg" Type="http://schemas.openxmlformats.org/officeDocument/2006/relationships/image"/><Relationship Id="rId28" Target="../media/image84.png" Type="http://schemas.openxmlformats.org/officeDocument/2006/relationships/image"/><Relationship Id="rId29" Target="../media/image85.svg" Type="http://schemas.openxmlformats.org/officeDocument/2006/relationships/image"/><Relationship Id="rId3" Target="../media/image59.svg" Type="http://schemas.openxmlformats.org/officeDocument/2006/relationships/image"/><Relationship Id="rId30" Target="../media/image86.png" Type="http://schemas.openxmlformats.org/officeDocument/2006/relationships/image"/><Relationship Id="rId31" Target="../media/image87.svg" Type="http://schemas.openxmlformats.org/officeDocument/2006/relationships/image"/><Relationship Id="rId32" Target="../media/image88.png" Type="http://schemas.openxmlformats.org/officeDocument/2006/relationships/image"/><Relationship Id="rId33" Target="../media/image89.svg" Type="http://schemas.openxmlformats.org/officeDocument/2006/relationships/image"/><Relationship Id="rId34" Target="../media/image90.png" Type="http://schemas.openxmlformats.org/officeDocument/2006/relationships/image"/><Relationship Id="rId35" Target="../media/image91.svg" Type="http://schemas.openxmlformats.org/officeDocument/2006/relationships/image"/><Relationship Id="rId36" Target="../media/image92.png" Type="http://schemas.openxmlformats.org/officeDocument/2006/relationships/image"/><Relationship Id="rId37" Target="../media/image93.svg" Type="http://schemas.openxmlformats.org/officeDocument/2006/relationships/image"/><Relationship Id="rId38" Target="../media/image94.png" Type="http://schemas.openxmlformats.org/officeDocument/2006/relationships/image"/><Relationship Id="rId39" Target="../media/image95.svg" Type="http://schemas.openxmlformats.org/officeDocument/2006/relationships/image"/><Relationship Id="rId4" Target="../media/image60.png" Type="http://schemas.openxmlformats.org/officeDocument/2006/relationships/image"/><Relationship Id="rId40" Target="../media/image96.png" Type="http://schemas.openxmlformats.org/officeDocument/2006/relationships/image"/><Relationship Id="rId41" Target="../media/image97.svg" Type="http://schemas.openxmlformats.org/officeDocument/2006/relationships/image"/><Relationship Id="rId42" Target="../media/image98.png" Type="http://schemas.openxmlformats.org/officeDocument/2006/relationships/image"/><Relationship Id="rId43" Target="../media/image99.svg" Type="http://schemas.openxmlformats.org/officeDocument/2006/relationships/image"/><Relationship Id="rId44" Target="../media/image100.png" Type="http://schemas.openxmlformats.org/officeDocument/2006/relationships/image"/><Relationship Id="rId45" Target="../media/image101.svg" Type="http://schemas.openxmlformats.org/officeDocument/2006/relationships/image"/><Relationship Id="rId46" Target="../media/image102.png" Type="http://schemas.openxmlformats.org/officeDocument/2006/relationships/image"/><Relationship Id="rId47" Target="../media/image103.svg" Type="http://schemas.openxmlformats.org/officeDocument/2006/relationships/image"/><Relationship Id="rId48" Target="../media/image104.png" Type="http://schemas.openxmlformats.org/officeDocument/2006/relationships/image"/><Relationship Id="rId49" Target="../media/image105.sv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91293" y="199384"/>
            <a:ext cx="1536013" cy="1536013"/>
          </a:xfrm>
          <a:custGeom>
            <a:avLst/>
            <a:gdLst/>
            <a:ahLst/>
            <a:cxnLst/>
            <a:rect r="r" b="b" t="t" l="l"/>
            <a:pathLst>
              <a:path h="1536013" w="1536013">
                <a:moveTo>
                  <a:pt x="0" y="0"/>
                </a:moveTo>
                <a:lnTo>
                  <a:pt x="1536014" y="0"/>
                </a:lnTo>
                <a:lnTo>
                  <a:pt x="1536014" y="1536013"/>
                </a:lnTo>
                <a:lnTo>
                  <a:pt x="0" y="1536013"/>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3408839" y="6242808"/>
          <a:ext cx="11470321" cy="3103104"/>
        </p:xfrm>
        <a:graphic>
          <a:graphicData uri="http://schemas.openxmlformats.org/drawingml/2006/table">
            <a:tbl>
              <a:tblPr/>
              <a:tblGrid>
                <a:gridCol w="4708103"/>
                <a:gridCol w="4853153"/>
                <a:gridCol w="1909066"/>
              </a:tblGrid>
              <a:tr h="1617842">
                <a:tc>
                  <a:txBody>
                    <a:bodyPr anchor="t" rtlCol="false"/>
                    <a:lstStyle/>
                    <a:p>
                      <a:pPr algn="l">
                        <a:lnSpc>
                          <a:spcPts val="4199"/>
                        </a:lnSpc>
                        <a:defRPr/>
                      </a:pPr>
                      <a:r>
                        <a:rPr lang="en-US" sz="2999">
                          <a:solidFill>
                            <a:srgbClr val="000000"/>
                          </a:solidFill>
                          <a:latin typeface="Arial"/>
                          <a:ea typeface="Arial"/>
                          <a:cs typeface="Arial"/>
                          <a:sym typeface="Arial"/>
                        </a:rPr>
                        <a:t>Sinh viên: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Arial"/>
                          <a:ea typeface="Arial"/>
                          <a:cs typeface="Arial"/>
                          <a:sym typeface="Arial"/>
                        </a:rPr>
                        <a:t>Phạm Duy Linh</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Arial"/>
                          <a:ea typeface="Arial"/>
                          <a:cs typeface="Arial"/>
                          <a:sym typeface="Arial"/>
                        </a:rPr>
                        <a:t>21020998</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23581">
                <a:tc>
                  <a:txBody>
                    <a:bodyPr anchor="t" rtlCol="false"/>
                    <a:lstStyle/>
                    <a:p>
                      <a:pPr algn="l">
                        <a:lnSpc>
                          <a:spcPts val="4199"/>
                        </a:lnSpc>
                        <a:defRPr/>
                      </a:pPr>
                      <a:r>
                        <a:rPr lang="en-US" sz="2999">
                          <a:solidFill>
                            <a:srgbClr val="000000"/>
                          </a:solidFill>
                          <a:latin typeface="Arial"/>
                          <a:ea typeface="Arial"/>
                          <a:cs typeface="Arial"/>
                          <a:sym typeface="Arial"/>
                        </a:rPr>
                        <a:t>Giảng viên hướng dẫn: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Arial"/>
                          <a:ea typeface="Arial"/>
                          <a:cs typeface="Arial"/>
                          <a:sym typeface="Arial"/>
                        </a:rPr>
                        <a:t>TS. Nguyễn Tuấn Cảnh</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61681">
                <a:tc>
                  <a:txBody>
                    <a:bodyPr anchor="t" rtlCol="false"/>
                    <a:lstStyle/>
                    <a:p>
                      <a:pPr algn="l">
                        <a:lnSpc>
                          <a:spcPts val="419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Arial"/>
                          <a:ea typeface="Arial"/>
                          <a:cs typeface="Arial"/>
                          <a:sym typeface="Arial"/>
                        </a:rPr>
                        <a:t>NS. Nguyễn Minh Đoàn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19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6736132" y="5004558"/>
          <a:ext cx="4815736" cy="572896"/>
        </p:xfrm>
        <a:graphic>
          <a:graphicData uri="http://schemas.openxmlformats.org/drawingml/2006/table">
            <a:tbl>
              <a:tblPr/>
              <a:tblGrid>
                <a:gridCol w="4815736"/>
              </a:tblGrid>
              <a:tr h="322035">
                <a:tc>
                  <a:txBody>
                    <a:bodyPr anchor="t" rtlCol="false"/>
                    <a:lstStyle/>
                    <a:p>
                      <a:pPr algn="ctr">
                        <a:lnSpc>
                          <a:spcPts val="4199"/>
                        </a:lnSpc>
                        <a:defRPr/>
                      </a:pPr>
                      <a:r>
                        <a:rPr lang="en-US" sz="2999">
                          <a:solidFill>
                            <a:srgbClr val="000000"/>
                          </a:solidFill>
                          <a:latin typeface="Arial"/>
                          <a:ea typeface="Arial"/>
                          <a:cs typeface="Arial"/>
                          <a:sym typeface="Arial"/>
                        </a:rPr>
                        <a:t>Ngành: Vật lý kỹ thuật</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289109" y="199384"/>
            <a:ext cx="3402120" cy="1292806"/>
          </a:xfrm>
          <a:custGeom>
            <a:avLst/>
            <a:gdLst/>
            <a:ahLst/>
            <a:cxnLst/>
            <a:rect r="r" b="b" t="t" l="l"/>
            <a:pathLst>
              <a:path h="1292806" w="3402120">
                <a:moveTo>
                  <a:pt x="0" y="0"/>
                </a:moveTo>
                <a:lnTo>
                  <a:pt x="3402121" y="0"/>
                </a:lnTo>
                <a:lnTo>
                  <a:pt x="3402121" y="1292805"/>
                </a:lnTo>
                <a:lnTo>
                  <a:pt x="0" y="1292805"/>
                </a:lnTo>
                <a:lnTo>
                  <a:pt x="0" y="0"/>
                </a:lnTo>
                <a:close/>
              </a:path>
            </a:pathLst>
          </a:custGeom>
          <a:blipFill>
            <a:blip r:embed="rId3"/>
            <a:stretch>
              <a:fillRect l="0" t="0" r="0" b="0"/>
            </a:stretch>
          </a:blipFill>
        </p:spPr>
      </p:sp>
      <p:sp>
        <p:nvSpPr>
          <p:cNvPr name="TextBox 6" id="6"/>
          <p:cNvSpPr txBox="true"/>
          <p:nvPr/>
        </p:nvSpPr>
        <p:spPr>
          <a:xfrm rot="0">
            <a:off x="646455" y="2536677"/>
            <a:ext cx="16995089" cy="2174874"/>
          </a:xfrm>
          <a:prstGeom prst="rect">
            <a:avLst/>
          </a:prstGeom>
        </p:spPr>
        <p:txBody>
          <a:bodyPr anchor="t" rtlCol="false" tIns="0" lIns="0" bIns="0" rIns="0">
            <a:spAutoFit/>
          </a:bodyPr>
          <a:lstStyle/>
          <a:p>
            <a:pPr algn="ctr">
              <a:lnSpc>
                <a:spcPts val="5600"/>
              </a:lnSpc>
            </a:pPr>
            <a:r>
              <a:rPr lang="en-US" b="true" sz="4000" spc="-32">
                <a:solidFill>
                  <a:srgbClr val="3849A2"/>
                </a:solidFill>
                <a:latin typeface="Arial Bold"/>
                <a:ea typeface="Arial Bold"/>
                <a:cs typeface="Arial Bold"/>
                <a:sym typeface="Arial Bold"/>
              </a:rPr>
              <a:t>THIẾT KẾ, CHẾ TẠO MÁY SƠN PHỦ </a:t>
            </a:r>
          </a:p>
          <a:p>
            <a:pPr algn="ctr">
              <a:lnSpc>
                <a:spcPts val="5600"/>
              </a:lnSpc>
            </a:pPr>
            <a:r>
              <a:rPr lang="en-US" b="true" sz="4000" spc="-32">
                <a:solidFill>
                  <a:srgbClr val="3849A2"/>
                </a:solidFill>
                <a:latin typeface="Arial Bold"/>
                <a:ea typeface="Arial Bold"/>
                <a:cs typeface="Arial Bold"/>
                <a:sym typeface="Arial Bold"/>
              </a:rPr>
              <a:t>(DOCTOR BLADE COATER)</a:t>
            </a:r>
          </a:p>
          <a:p>
            <a:pPr algn="ctr">
              <a:lnSpc>
                <a:spcPts val="5600"/>
              </a:lnSpc>
            </a:pPr>
            <a:r>
              <a:rPr lang="en-US" b="true" sz="4000" spc="-32">
                <a:solidFill>
                  <a:srgbClr val="3849A2"/>
                </a:solidFill>
                <a:latin typeface="Arial Bold"/>
                <a:ea typeface="Arial Bold"/>
                <a:cs typeface="Arial Bold"/>
                <a:sym typeface="Arial Bold"/>
              </a:rPr>
              <a:t>ỨNG DỤNG TRONG CHẾ TẠO MÀNG MỎNG</a:t>
            </a:r>
          </a:p>
        </p:txBody>
      </p:sp>
      <p:sp>
        <p:nvSpPr>
          <p:cNvPr name="TextBox 7" id="7"/>
          <p:cNvSpPr txBox="true"/>
          <p:nvPr/>
        </p:nvSpPr>
        <p:spPr>
          <a:xfrm rot="0">
            <a:off x="3408839" y="341883"/>
            <a:ext cx="11470321" cy="1181099"/>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TRƯỜNG ĐẠI HỌC CÔNG NGHỆ</a:t>
            </a:r>
          </a:p>
          <a:p>
            <a:pPr algn="ctr">
              <a:lnSpc>
                <a:spcPts val="4500"/>
              </a:lnSpc>
            </a:pPr>
            <a:r>
              <a:rPr lang="en-US" sz="3000" b="true">
                <a:solidFill>
                  <a:srgbClr val="202020"/>
                </a:solidFill>
                <a:latin typeface="Arial Bold"/>
                <a:ea typeface="Arial Bold"/>
                <a:cs typeface="Arial Bold"/>
                <a:sym typeface="Arial Bold"/>
              </a:rPr>
              <a:t>KHOA VẬT LÝ KỸ THUẬT VÀ CÔNG NGHỆ NANO</a:t>
            </a:r>
          </a:p>
        </p:txBody>
      </p:sp>
      <p:sp>
        <p:nvSpPr>
          <p:cNvPr name="TextBox 8" id="8"/>
          <p:cNvSpPr txBox="true"/>
          <p:nvPr/>
        </p:nvSpPr>
        <p:spPr>
          <a:xfrm rot="0">
            <a:off x="6217696" y="1795996"/>
            <a:ext cx="5852608" cy="609599"/>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Báo cáo nghiên cứu khoa học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58726" y="-6185206"/>
            <a:ext cx="8191859" cy="8176965"/>
          </a:xfrm>
          <a:custGeom>
            <a:avLst/>
            <a:gdLst/>
            <a:ahLst/>
            <a:cxnLst/>
            <a:rect r="r" b="b" t="t" l="l"/>
            <a:pathLst>
              <a:path h="8176965" w="8191859">
                <a:moveTo>
                  <a:pt x="0" y="0"/>
                </a:moveTo>
                <a:lnTo>
                  <a:pt x="8191859" y="0"/>
                </a:lnTo>
                <a:lnTo>
                  <a:pt x="8191859" y="8176965"/>
                </a:lnTo>
                <a:lnTo>
                  <a:pt x="0" y="8176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5075" y="7625788"/>
            <a:ext cx="8525877" cy="8510375"/>
          </a:xfrm>
          <a:custGeom>
            <a:avLst/>
            <a:gdLst/>
            <a:ahLst/>
            <a:cxnLst/>
            <a:rect r="r" b="b" t="t" l="l"/>
            <a:pathLst>
              <a:path h="8510375" w="8525877">
                <a:moveTo>
                  <a:pt x="0" y="0"/>
                </a:moveTo>
                <a:lnTo>
                  <a:pt x="8525877" y="0"/>
                </a:lnTo>
                <a:lnTo>
                  <a:pt x="8525877" y="8510375"/>
                </a:lnTo>
                <a:lnTo>
                  <a:pt x="0" y="8510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02437" y="3156047"/>
            <a:ext cx="3519984" cy="2463245"/>
          </a:xfrm>
          <a:custGeom>
            <a:avLst/>
            <a:gdLst/>
            <a:ahLst/>
            <a:cxnLst/>
            <a:rect r="r" b="b" t="t" l="l"/>
            <a:pathLst>
              <a:path h="2463245" w="3519984">
                <a:moveTo>
                  <a:pt x="0" y="0"/>
                </a:moveTo>
                <a:lnTo>
                  <a:pt x="3519984" y="0"/>
                </a:lnTo>
                <a:lnTo>
                  <a:pt x="3519984" y="2463245"/>
                </a:lnTo>
                <a:lnTo>
                  <a:pt x="0" y="2463245"/>
                </a:lnTo>
                <a:lnTo>
                  <a:pt x="0" y="0"/>
                </a:lnTo>
                <a:close/>
              </a:path>
            </a:pathLst>
          </a:custGeom>
          <a:blipFill>
            <a:blip r:embed="rId4"/>
            <a:stretch>
              <a:fillRect l="0" t="0" r="0" b="0"/>
            </a:stretch>
          </a:blipFill>
        </p:spPr>
      </p:sp>
      <p:sp>
        <p:nvSpPr>
          <p:cNvPr name="Freeform 5" id="5"/>
          <p:cNvSpPr/>
          <p:nvPr/>
        </p:nvSpPr>
        <p:spPr>
          <a:xfrm flipH="false" flipV="false" rot="0">
            <a:off x="-1184678" y="1716939"/>
            <a:ext cx="8278598" cy="5908849"/>
          </a:xfrm>
          <a:custGeom>
            <a:avLst/>
            <a:gdLst/>
            <a:ahLst/>
            <a:cxnLst/>
            <a:rect r="r" b="b" t="t" l="l"/>
            <a:pathLst>
              <a:path h="5908849" w="8278598">
                <a:moveTo>
                  <a:pt x="0" y="0"/>
                </a:moveTo>
                <a:lnTo>
                  <a:pt x="8278597" y="0"/>
                </a:lnTo>
                <a:lnTo>
                  <a:pt x="8278597" y="5908849"/>
                </a:lnTo>
                <a:lnTo>
                  <a:pt x="0" y="5908849"/>
                </a:lnTo>
                <a:lnTo>
                  <a:pt x="0" y="0"/>
                </a:lnTo>
                <a:close/>
              </a:path>
            </a:pathLst>
          </a:custGeom>
          <a:blipFill>
            <a:blip r:embed="rId5"/>
            <a:stretch>
              <a:fillRect l="0" t="0" r="0" b="0"/>
            </a:stretch>
          </a:blipFill>
        </p:spPr>
      </p:sp>
      <p:sp>
        <p:nvSpPr>
          <p:cNvPr name="Freeform 6" id="6"/>
          <p:cNvSpPr/>
          <p:nvPr/>
        </p:nvSpPr>
        <p:spPr>
          <a:xfrm flipH="false" flipV="false" rot="0">
            <a:off x="3776182" y="2557240"/>
            <a:ext cx="5923991" cy="4228249"/>
          </a:xfrm>
          <a:custGeom>
            <a:avLst/>
            <a:gdLst/>
            <a:ahLst/>
            <a:cxnLst/>
            <a:rect r="r" b="b" t="t" l="l"/>
            <a:pathLst>
              <a:path h="4228249" w="5923991">
                <a:moveTo>
                  <a:pt x="0" y="0"/>
                </a:moveTo>
                <a:lnTo>
                  <a:pt x="5923991" y="0"/>
                </a:lnTo>
                <a:lnTo>
                  <a:pt x="5923991" y="4228248"/>
                </a:lnTo>
                <a:lnTo>
                  <a:pt x="0" y="4228248"/>
                </a:lnTo>
                <a:lnTo>
                  <a:pt x="0" y="0"/>
                </a:lnTo>
                <a:close/>
              </a:path>
            </a:pathLst>
          </a:custGeom>
          <a:blipFill>
            <a:blip r:embed="rId6"/>
            <a:stretch>
              <a:fillRect l="0" t="0" r="0" b="0"/>
            </a:stretch>
          </a:blipFill>
        </p:spPr>
      </p:sp>
      <p:sp>
        <p:nvSpPr>
          <p:cNvPr name="Freeform 7" id="7"/>
          <p:cNvSpPr/>
          <p:nvPr/>
        </p:nvSpPr>
        <p:spPr>
          <a:xfrm flipH="false" flipV="false" rot="0">
            <a:off x="12038622" y="1896892"/>
            <a:ext cx="6979412" cy="4981555"/>
          </a:xfrm>
          <a:custGeom>
            <a:avLst/>
            <a:gdLst/>
            <a:ahLst/>
            <a:cxnLst/>
            <a:rect r="r" b="b" t="t" l="l"/>
            <a:pathLst>
              <a:path h="4981555" w="6979412">
                <a:moveTo>
                  <a:pt x="0" y="0"/>
                </a:moveTo>
                <a:lnTo>
                  <a:pt x="6979413" y="0"/>
                </a:lnTo>
                <a:lnTo>
                  <a:pt x="6979413" y="4981556"/>
                </a:lnTo>
                <a:lnTo>
                  <a:pt x="0" y="4981556"/>
                </a:lnTo>
                <a:lnTo>
                  <a:pt x="0" y="0"/>
                </a:lnTo>
                <a:close/>
              </a:path>
            </a:pathLst>
          </a:custGeom>
          <a:blipFill>
            <a:blip r:embed="rId7"/>
            <a:stretch>
              <a:fillRect l="0" t="0" r="0" b="0"/>
            </a:stretch>
          </a:blipFill>
        </p:spPr>
      </p:sp>
      <p:sp>
        <p:nvSpPr>
          <p:cNvPr name="TextBox 8" id="8"/>
          <p:cNvSpPr txBox="true"/>
          <p:nvPr/>
        </p:nvSpPr>
        <p:spPr>
          <a:xfrm rot="0">
            <a:off x="7356786" y="8109152"/>
            <a:ext cx="357442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8: Thiết kế cơ khí</a:t>
            </a:r>
          </a:p>
        </p:txBody>
      </p:sp>
      <p:sp>
        <p:nvSpPr>
          <p:cNvPr name="TextBox 9" id="9"/>
          <p:cNvSpPr txBox="true"/>
          <p:nvPr/>
        </p:nvSpPr>
        <p:spPr>
          <a:xfrm rot="0">
            <a:off x="1667374" y="6969969"/>
            <a:ext cx="2574494"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Khung máy</a:t>
            </a:r>
          </a:p>
        </p:txBody>
      </p:sp>
      <p:sp>
        <p:nvSpPr>
          <p:cNvPr name="TextBox 10" id="10"/>
          <p:cNvSpPr txBox="true"/>
          <p:nvPr/>
        </p:nvSpPr>
        <p:spPr>
          <a:xfrm rot="0">
            <a:off x="9087729" y="6969969"/>
            <a:ext cx="3349401"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Trục chuyển động</a:t>
            </a:r>
          </a:p>
        </p:txBody>
      </p:sp>
      <p:sp>
        <p:nvSpPr>
          <p:cNvPr name="TextBox 11" id="11"/>
          <p:cNvSpPr txBox="true"/>
          <p:nvPr/>
        </p:nvSpPr>
        <p:spPr>
          <a:xfrm rot="0">
            <a:off x="13853628" y="6969969"/>
            <a:ext cx="3349401"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Hệ gá mẫu</a:t>
            </a:r>
          </a:p>
        </p:txBody>
      </p:sp>
      <p:sp>
        <p:nvSpPr>
          <p:cNvPr name="TextBox 12" id="12"/>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cơ khí</a:t>
            </a:r>
          </a:p>
        </p:txBody>
      </p:sp>
      <p:sp>
        <p:nvSpPr>
          <p:cNvPr name="TextBox 13" id="13"/>
          <p:cNvSpPr txBox="true"/>
          <p:nvPr/>
        </p:nvSpPr>
        <p:spPr>
          <a:xfrm rot="0">
            <a:off x="4990098" y="6969969"/>
            <a:ext cx="3349401"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doctor blade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54445" y="2984852"/>
            <a:ext cx="6389555" cy="4496649"/>
          </a:xfrm>
          <a:custGeom>
            <a:avLst/>
            <a:gdLst/>
            <a:ahLst/>
            <a:cxnLst/>
            <a:rect r="r" b="b" t="t" l="l"/>
            <a:pathLst>
              <a:path h="4496649" w="6389555">
                <a:moveTo>
                  <a:pt x="0" y="0"/>
                </a:moveTo>
                <a:lnTo>
                  <a:pt x="6389555" y="0"/>
                </a:lnTo>
                <a:lnTo>
                  <a:pt x="6389555" y="4496649"/>
                </a:lnTo>
                <a:lnTo>
                  <a:pt x="0" y="4496649"/>
                </a:lnTo>
                <a:lnTo>
                  <a:pt x="0" y="0"/>
                </a:lnTo>
                <a:close/>
              </a:path>
            </a:pathLst>
          </a:custGeom>
          <a:blipFill>
            <a:blip r:embed="rId4"/>
            <a:stretch>
              <a:fillRect l="0" t="0" r="0" b="0"/>
            </a:stretch>
          </a:blipFill>
        </p:spPr>
      </p:sp>
      <p:sp>
        <p:nvSpPr>
          <p:cNvPr name="TextBox 5" id="5"/>
          <p:cNvSpPr txBox="true"/>
          <p:nvPr/>
        </p:nvSpPr>
        <p:spPr>
          <a:xfrm rot="0">
            <a:off x="4653151" y="7779572"/>
            <a:ext cx="8981698"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9: Phần cơ khí của thiết bị a) thiết kế b) thực tế</a:t>
            </a:r>
          </a:p>
        </p:txBody>
      </p:sp>
      <p:sp>
        <p:nvSpPr>
          <p:cNvPr name="TextBox 6" id="6"/>
          <p:cNvSpPr txBox="true"/>
          <p:nvPr/>
        </p:nvSpPr>
        <p:spPr>
          <a:xfrm rot="0">
            <a:off x="2810002" y="2223962"/>
            <a:ext cx="557843"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a)</a:t>
            </a:r>
          </a:p>
        </p:txBody>
      </p:sp>
      <p:sp>
        <p:nvSpPr>
          <p:cNvPr name="TextBox 7" id="7"/>
          <p:cNvSpPr txBox="true"/>
          <p:nvPr/>
        </p:nvSpPr>
        <p:spPr>
          <a:xfrm rot="0">
            <a:off x="9803423" y="2223962"/>
            <a:ext cx="601804" cy="609600"/>
          </a:xfrm>
          <a:prstGeom prst="rect">
            <a:avLst/>
          </a:prstGeom>
        </p:spPr>
        <p:txBody>
          <a:bodyPr anchor="t" rtlCol="false" tIns="0" lIns="0" bIns="0" rIns="0">
            <a:spAutoFit/>
          </a:bodyPr>
          <a:lstStyle/>
          <a:p>
            <a:pPr algn="ctr">
              <a:lnSpc>
                <a:spcPts val="4500"/>
              </a:lnSpc>
            </a:pPr>
            <a:r>
              <a:rPr lang="en-US" sz="3000">
                <a:solidFill>
                  <a:srgbClr val="202020"/>
                </a:solidFill>
                <a:latin typeface="Arial"/>
                <a:ea typeface="Arial"/>
                <a:cs typeface="Arial"/>
                <a:sym typeface="Arial"/>
              </a:rPr>
              <a:t>b)</a:t>
            </a:r>
          </a:p>
        </p:txBody>
      </p:sp>
      <p:sp>
        <p:nvSpPr>
          <p:cNvPr name="TextBox 8" id="8"/>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cơ khí</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564076" y="1517013"/>
            <a:ext cx="9136782" cy="6852587"/>
          </a:xfrm>
          <a:custGeom>
            <a:avLst/>
            <a:gdLst/>
            <a:ahLst/>
            <a:cxnLst/>
            <a:rect r="r" b="b" t="t" l="l"/>
            <a:pathLst>
              <a:path h="6852587" w="9136782">
                <a:moveTo>
                  <a:pt x="0" y="0"/>
                </a:moveTo>
                <a:lnTo>
                  <a:pt x="9136782" y="0"/>
                </a:lnTo>
                <a:lnTo>
                  <a:pt x="9136782" y="6852586"/>
                </a:lnTo>
                <a:lnTo>
                  <a:pt x="0" y="6852586"/>
                </a:lnTo>
                <a:lnTo>
                  <a:pt x="0" y="0"/>
                </a:lnTo>
                <a:close/>
              </a:path>
            </a:pathLst>
          </a:custGeom>
          <a:blipFill>
            <a:blip r:embed="rId4"/>
            <a:stretch>
              <a:fillRect l="0" t="0" r="0" b="0"/>
            </a:stretch>
          </a:blipFill>
        </p:spPr>
      </p:sp>
      <p:sp>
        <p:nvSpPr>
          <p:cNvPr name="TextBox 5" id="5"/>
          <p:cNvSpPr txBox="true"/>
          <p:nvPr/>
        </p:nvSpPr>
        <p:spPr>
          <a:xfrm rot="0">
            <a:off x="8653042" y="8750599"/>
            <a:ext cx="8335642"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10: Linh kiện trong điều khiển thiết bị </a:t>
            </a:r>
          </a:p>
        </p:txBody>
      </p:sp>
      <p:sp>
        <p:nvSpPr>
          <p:cNvPr name="TextBox 6" id="6"/>
          <p:cNvSpPr txBox="true"/>
          <p:nvPr/>
        </p:nvSpPr>
        <p:spPr>
          <a:xfrm rot="0">
            <a:off x="1325334" y="3048000"/>
            <a:ext cx="6954715" cy="4038600"/>
          </a:xfrm>
          <a:prstGeom prst="rect">
            <a:avLst/>
          </a:prstGeom>
        </p:spPr>
        <p:txBody>
          <a:bodyPr anchor="t" rtlCol="false" tIns="0" lIns="0" bIns="0" rIns="0">
            <a:spAutoFit/>
          </a:bodyPr>
          <a:lstStyle/>
          <a:p>
            <a:pPr algn="just">
              <a:lnSpc>
                <a:spcPts val="4500"/>
              </a:lnSpc>
              <a:spcBef>
                <a:spcPct val="0"/>
              </a:spcBef>
            </a:pPr>
            <a:r>
              <a:rPr lang="en-US" sz="3000">
                <a:solidFill>
                  <a:srgbClr val="000000"/>
                </a:solidFill>
                <a:latin typeface="Arial"/>
                <a:ea typeface="Arial"/>
                <a:cs typeface="Arial"/>
                <a:sym typeface="Arial"/>
              </a:rPr>
              <a:t>Máy sơn phủ </a:t>
            </a:r>
            <a:r>
              <a:rPr lang="en-US" sz="3000">
                <a:solidFill>
                  <a:srgbClr val="000000"/>
                </a:solidFill>
                <a:latin typeface="Arial"/>
                <a:ea typeface="Arial"/>
                <a:cs typeface="Arial"/>
                <a:sym typeface="Arial"/>
              </a:rPr>
              <a:t>sử dụng các linh kiện phổ biến, dễ tìm, dễ thay thế  có thể tùy chỉnh để đáp ứng các yêu cầu chế tạo khác nhau.</a:t>
            </a:r>
          </a:p>
          <a:p>
            <a:pPr algn="just">
              <a:lnSpc>
                <a:spcPts val="4500"/>
              </a:lnSpc>
              <a:spcBef>
                <a:spcPct val="0"/>
              </a:spcBef>
            </a:pPr>
            <a:r>
              <a:rPr lang="en-US" sz="3000">
                <a:solidFill>
                  <a:srgbClr val="000000"/>
                </a:solidFill>
                <a:latin typeface="Arial"/>
                <a:ea typeface="Arial"/>
                <a:cs typeface="Arial"/>
                <a:sym typeface="Arial"/>
              </a:rPr>
              <a:t>Đảm bảo chi phí chế tạo phù hợp để phổ biến trong các phòng thí nghiệm cho mục đích nghiên cứu, giảng dạy.</a:t>
            </a:r>
          </a:p>
        </p:txBody>
      </p:sp>
      <p:sp>
        <p:nvSpPr>
          <p:cNvPr name="TextBox 7" id="7"/>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47620" y="2243026"/>
            <a:ext cx="11192760" cy="5800948"/>
          </a:xfrm>
          <a:custGeom>
            <a:avLst/>
            <a:gdLst/>
            <a:ahLst/>
            <a:cxnLst/>
            <a:rect r="r" b="b" t="t" l="l"/>
            <a:pathLst>
              <a:path h="5800948" w="11192760">
                <a:moveTo>
                  <a:pt x="0" y="0"/>
                </a:moveTo>
                <a:lnTo>
                  <a:pt x="11192760" y="0"/>
                </a:lnTo>
                <a:lnTo>
                  <a:pt x="11192760" y="5800948"/>
                </a:lnTo>
                <a:lnTo>
                  <a:pt x="0" y="5800948"/>
                </a:lnTo>
                <a:lnTo>
                  <a:pt x="0" y="0"/>
                </a:lnTo>
                <a:close/>
              </a:path>
            </a:pathLst>
          </a:custGeom>
          <a:blipFill>
            <a:blip r:embed="rId4"/>
            <a:stretch>
              <a:fillRect l="0" t="0" r="0" b="0"/>
            </a:stretch>
          </a:blipFill>
        </p:spPr>
      </p:sp>
      <p:sp>
        <p:nvSpPr>
          <p:cNvPr name="TextBox 5" id="5"/>
          <p:cNvSpPr txBox="true"/>
          <p:nvPr/>
        </p:nvSpPr>
        <p:spPr>
          <a:xfrm rot="0">
            <a:off x="4344131" y="8183862"/>
            <a:ext cx="959973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11: Sơ đồ nguyên lý khối nguồn của thiết bị phủ nhúng</a:t>
            </a:r>
          </a:p>
        </p:txBody>
      </p:sp>
      <p:sp>
        <p:nvSpPr>
          <p:cNvPr name="TextBox 6" id="6"/>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cứng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8824" y="1830550"/>
            <a:ext cx="15590352" cy="6625900"/>
          </a:xfrm>
          <a:custGeom>
            <a:avLst/>
            <a:gdLst/>
            <a:ahLst/>
            <a:cxnLst/>
            <a:rect r="r" b="b" t="t" l="l"/>
            <a:pathLst>
              <a:path h="6625900" w="15590352">
                <a:moveTo>
                  <a:pt x="0" y="0"/>
                </a:moveTo>
                <a:lnTo>
                  <a:pt x="15590352" y="0"/>
                </a:lnTo>
                <a:lnTo>
                  <a:pt x="15590352" y="6625900"/>
                </a:lnTo>
                <a:lnTo>
                  <a:pt x="0" y="6625900"/>
                </a:lnTo>
                <a:lnTo>
                  <a:pt x="0" y="0"/>
                </a:lnTo>
                <a:close/>
              </a:path>
            </a:pathLst>
          </a:custGeom>
          <a:blipFill>
            <a:blip r:embed="rId2"/>
            <a:stretch>
              <a:fillRect l="0" t="0" r="0" b="0"/>
            </a:stretch>
          </a:blipFill>
        </p:spPr>
      </p:sp>
      <p:sp>
        <p:nvSpPr>
          <p:cNvPr name="Freeform 3" id="3"/>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705101" y="8243788"/>
            <a:ext cx="887779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14: Sơ đồ giải thuật của máy bladecoating</a:t>
            </a:r>
          </a:p>
        </p:txBody>
      </p:sp>
      <p:sp>
        <p:nvSpPr>
          <p:cNvPr name="TextBox 6" id="6"/>
          <p:cNvSpPr txBox="true"/>
          <p:nvPr/>
        </p:nvSpPr>
        <p:spPr>
          <a:xfrm rot="0">
            <a:off x="63273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48911" y="2149945"/>
            <a:ext cx="8590179" cy="5852059"/>
          </a:xfrm>
          <a:custGeom>
            <a:avLst/>
            <a:gdLst/>
            <a:ahLst/>
            <a:cxnLst/>
            <a:rect r="r" b="b" t="t" l="l"/>
            <a:pathLst>
              <a:path h="5852059" w="8590179">
                <a:moveTo>
                  <a:pt x="0" y="0"/>
                </a:moveTo>
                <a:lnTo>
                  <a:pt x="8590178" y="0"/>
                </a:lnTo>
                <a:lnTo>
                  <a:pt x="8590178" y="5852059"/>
                </a:lnTo>
                <a:lnTo>
                  <a:pt x="0" y="5852059"/>
                </a:lnTo>
                <a:lnTo>
                  <a:pt x="0" y="0"/>
                </a:lnTo>
                <a:close/>
              </a:path>
            </a:pathLst>
          </a:custGeom>
          <a:blipFill>
            <a:blip r:embed="rId4"/>
            <a:stretch>
              <a:fillRect l="0" t="0" r="0" b="0"/>
            </a:stretch>
          </a:blipFill>
        </p:spPr>
      </p:sp>
      <p:sp>
        <p:nvSpPr>
          <p:cNvPr name="TextBox 5" id="5"/>
          <p:cNvSpPr txBox="true"/>
          <p:nvPr/>
        </p:nvSpPr>
        <p:spPr>
          <a:xfrm rot="0">
            <a:off x="4705101" y="8252294"/>
            <a:ext cx="887779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15: Giao diện ứng dụng blade-coating trên web</a:t>
            </a:r>
          </a:p>
        </p:txBody>
      </p:sp>
      <p:sp>
        <p:nvSpPr>
          <p:cNvPr name="TextBox 6" id="6"/>
          <p:cNvSpPr txBox="true"/>
          <p:nvPr/>
        </p:nvSpPr>
        <p:spPr>
          <a:xfrm rot="0">
            <a:off x="63273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Phần mềm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3668" y="-5577476"/>
            <a:ext cx="8124443" cy="8109671"/>
          </a:xfrm>
          <a:custGeom>
            <a:avLst/>
            <a:gdLst/>
            <a:ahLst/>
            <a:cxnLst/>
            <a:rect r="r" b="b" t="t" l="l"/>
            <a:pathLst>
              <a:path h="8109671" w="8124443">
                <a:moveTo>
                  <a:pt x="0" y="0"/>
                </a:moveTo>
                <a:lnTo>
                  <a:pt x="8124443" y="0"/>
                </a:lnTo>
                <a:lnTo>
                  <a:pt x="8124443" y="8109671"/>
                </a:lnTo>
                <a:lnTo>
                  <a:pt x="0" y="8109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8130183"/>
            <a:ext cx="8629400" cy="8613710"/>
          </a:xfrm>
          <a:custGeom>
            <a:avLst/>
            <a:gdLst/>
            <a:ahLst/>
            <a:cxnLst/>
            <a:rect r="r" b="b" t="t" l="l"/>
            <a:pathLst>
              <a:path h="8613710" w="8629400">
                <a:moveTo>
                  <a:pt x="0" y="0"/>
                </a:moveTo>
                <a:lnTo>
                  <a:pt x="8629400" y="0"/>
                </a:lnTo>
                <a:lnTo>
                  <a:pt x="8629400" y="8613711"/>
                </a:lnTo>
                <a:lnTo>
                  <a:pt x="0" y="8613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11783" y="3154677"/>
            <a:ext cx="824753" cy="969955"/>
          </a:xfrm>
          <a:custGeom>
            <a:avLst/>
            <a:gdLst/>
            <a:ahLst/>
            <a:cxnLst/>
            <a:rect r="r" b="b" t="t" l="l"/>
            <a:pathLst>
              <a:path h="969955" w="824753">
                <a:moveTo>
                  <a:pt x="0" y="0"/>
                </a:moveTo>
                <a:lnTo>
                  <a:pt x="824753" y="0"/>
                </a:lnTo>
                <a:lnTo>
                  <a:pt x="824753" y="969956"/>
                </a:lnTo>
                <a:lnTo>
                  <a:pt x="0" y="969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59739" y="3154677"/>
            <a:ext cx="824753" cy="969955"/>
          </a:xfrm>
          <a:custGeom>
            <a:avLst/>
            <a:gdLst/>
            <a:ahLst/>
            <a:cxnLst/>
            <a:rect r="r" b="b" t="t" l="l"/>
            <a:pathLst>
              <a:path h="969955" w="824753">
                <a:moveTo>
                  <a:pt x="0" y="0"/>
                </a:moveTo>
                <a:lnTo>
                  <a:pt x="824753" y="0"/>
                </a:lnTo>
                <a:lnTo>
                  <a:pt x="824753" y="969956"/>
                </a:lnTo>
                <a:lnTo>
                  <a:pt x="0" y="969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827203" y="3575697"/>
            <a:ext cx="1111849" cy="548936"/>
          </a:xfrm>
          <a:custGeom>
            <a:avLst/>
            <a:gdLst/>
            <a:ahLst/>
            <a:cxnLst/>
            <a:rect r="r" b="b" t="t" l="l"/>
            <a:pathLst>
              <a:path h="548936" w="1111849">
                <a:moveTo>
                  <a:pt x="0" y="0"/>
                </a:moveTo>
                <a:lnTo>
                  <a:pt x="1111849" y="0"/>
                </a:lnTo>
                <a:lnTo>
                  <a:pt x="1111849" y="548936"/>
                </a:lnTo>
                <a:lnTo>
                  <a:pt x="0" y="5489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758782" y="2720466"/>
            <a:ext cx="1431550" cy="1404167"/>
          </a:xfrm>
          <a:custGeom>
            <a:avLst/>
            <a:gdLst/>
            <a:ahLst/>
            <a:cxnLst/>
            <a:rect r="r" b="b" t="t" l="l"/>
            <a:pathLst>
              <a:path h="1404167" w="1431550">
                <a:moveTo>
                  <a:pt x="0" y="0"/>
                </a:moveTo>
                <a:lnTo>
                  <a:pt x="1431550" y="0"/>
                </a:lnTo>
                <a:lnTo>
                  <a:pt x="1431550" y="1404167"/>
                </a:lnTo>
                <a:lnTo>
                  <a:pt x="0" y="14041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8" id="8"/>
          <p:cNvSpPr/>
          <p:nvPr/>
        </p:nvSpPr>
        <p:spPr>
          <a:xfrm>
            <a:off x="5933838" y="3750970"/>
            <a:ext cx="599009" cy="0"/>
          </a:xfrm>
          <a:prstGeom prst="line">
            <a:avLst/>
          </a:prstGeom>
          <a:ln cap="flat" w="28575">
            <a:solidFill>
              <a:srgbClr val="000000"/>
            </a:solidFill>
            <a:prstDash val="solid"/>
            <a:headEnd type="none" len="sm" w="sm"/>
            <a:tailEnd type="triangle" len="med" w="lg"/>
          </a:ln>
        </p:spPr>
      </p:sp>
      <p:sp>
        <p:nvSpPr>
          <p:cNvPr name="AutoShape 9" id="9"/>
          <p:cNvSpPr/>
          <p:nvPr/>
        </p:nvSpPr>
        <p:spPr>
          <a:xfrm>
            <a:off x="8573446" y="3726895"/>
            <a:ext cx="599009" cy="0"/>
          </a:xfrm>
          <a:prstGeom prst="line">
            <a:avLst/>
          </a:prstGeom>
          <a:ln cap="flat" w="28575">
            <a:solidFill>
              <a:srgbClr val="000000"/>
            </a:solidFill>
            <a:prstDash val="solid"/>
            <a:headEnd type="none" len="sm" w="sm"/>
            <a:tailEnd type="triangle" len="med" w="lg"/>
          </a:ln>
        </p:spPr>
      </p:sp>
      <p:sp>
        <p:nvSpPr>
          <p:cNvPr name="AutoShape 10" id="10"/>
          <p:cNvSpPr/>
          <p:nvPr/>
        </p:nvSpPr>
        <p:spPr>
          <a:xfrm>
            <a:off x="10407155" y="3726895"/>
            <a:ext cx="599009" cy="0"/>
          </a:xfrm>
          <a:prstGeom prst="line">
            <a:avLst/>
          </a:prstGeom>
          <a:ln cap="flat" w="28575">
            <a:solidFill>
              <a:srgbClr val="000000"/>
            </a:solidFill>
            <a:prstDash val="solid"/>
            <a:headEnd type="none" len="sm" w="sm"/>
            <a:tailEnd type="triangle" len="med" w="lg"/>
          </a:ln>
        </p:spPr>
      </p:sp>
      <p:sp>
        <p:nvSpPr>
          <p:cNvPr name="Freeform 11" id="11"/>
          <p:cNvSpPr/>
          <p:nvPr/>
        </p:nvSpPr>
        <p:spPr>
          <a:xfrm flipH="false" flipV="false" rot="0">
            <a:off x="4281292" y="3738932"/>
            <a:ext cx="188251" cy="188251"/>
          </a:xfrm>
          <a:custGeom>
            <a:avLst/>
            <a:gdLst/>
            <a:ahLst/>
            <a:cxnLst/>
            <a:rect r="r" b="b" t="t" l="l"/>
            <a:pathLst>
              <a:path h="188251" w="188251">
                <a:moveTo>
                  <a:pt x="0" y="0"/>
                </a:moveTo>
                <a:lnTo>
                  <a:pt x="188251" y="0"/>
                </a:lnTo>
                <a:lnTo>
                  <a:pt x="188251" y="188251"/>
                </a:lnTo>
                <a:lnTo>
                  <a:pt x="0" y="1882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361882" y="1787485"/>
            <a:ext cx="2579263" cy="3070222"/>
          </a:xfrm>
          <a:custGeom>
            <a:avLst/>
            <a:gdLst/>
            <a:ahLst/>
            <a:cxnLst/>
            <a:rect r="r" b="b" t="t" l="l"/>
            <a:pathLst>
              <a:path h="3070222" w="2579263">
                <a:moveTo>
                  <a:pt x="0" y="0"/>
                </a:moveTo>
                <a:lnTo>
                  <a:pt x="2579263" y="0"/>
                </a:lnTo>
                <a:lnTo>
                  <a:pt x="2579263" y="3070222"/>
                </a:lnTo>
                <a:lnTo>
                  <a:pt x="0" y="3070222"/>
                </a:lnTo>
                <a:lnTo>
                  <a:pt x="0" y="0"/>
                </a:lnTo>
                <a:close/>
              </a:path>
            </a:pathLst>
          </a:custGeom>
          <a:blipFill>
            <a:blip r:embed="rId14"/>
            <a:stretch>
              <a:fillRect l="0" t="0" r="0" b="0"/>
            </a:stretch>
          </a:blipFill>
        </p:spPr>
      </p:sp>
      <p:sp>
        <p:nvSpPr>
          <p:cNvPr name="Freeform 13" id="13"/>
          <p:cNvSpPr/>
          <p:nvPr/>
        </p:nvSpPr>
        <p:spPr>
          <a:xfrm flipH="false" flipV="false" rot="0">
            <a:off x="3834218" y="7008974"/>
            <a:ext cx="826951" cy="972541"/>
          </a:xfrm>
          <a:custGeom>
            <a:avLst/>
            <a:gdLst/>
            <a:ahLst/>
            <a:cxnLst/>
            <a:rect r="r" b="b" t="t" l="l"/>
            <a:pathLst>
              <a:path h="972541" w="826951">
                <a:moveTo>
                  <a:pt x="0" y="0"/>
                </a:moveTo>
                <a:lnTo>
                  <a:pt x="826952" y="0"/>
                </a:lnTo>
                <a:lnTo>
                  <a:pt x="826952" y="972541"/>
                </a:lnTo>
                <a:lnTo>
                  <a:pt x="0" y="972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995845" y="7008974"/>
            <a:ext cx="826951" cy="972541"/>
          </a:xfrm>
          <a:custGeom>
            <a:avLst/>
            <a:gdLst/>
            <a:ahLst/>
            <a:cxnLst/>
            <a:rect r="r" b="b" t="t" l="l"/>
            <a:pathLst>
              <a:path h="972541" w="826951">
                <a:moveTo>
                  <a:pt x="0" y="0"/>
                </a:moveTo>
                <a:lnTo>
                  <a:pt x="826951" y="0"/>
                </a:lnTo>
                <a:lnTo>
                  <a:pt x="826951" y="972541"/>
                </a:lnTo>
                <a:lnTo>
                  <a:pt x="0" y="972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844347" y="7431116"/>
            <a:ext cx="1114814" cy="550399"/>
          </a:xfrm>
          <a:custGeom>
            <a:avLst/>
            <a:gdLst/>
            <a:ahLst/>
            <a:cxnLst/>
            <a:rect r="r" b="b" t="t" l="l"/>
            <a:pathLst>
              <a:path h="550399" w="1114814">
                <a:moveTo>
                  <a:pt x="0" y="0"/>
                </a:moveTo>
                <a:lnTo>
                  <a:pt x="1114814" y="0"/>
                </a:lnTo>
                <a:lnTo>
                  <a:pt x="1114814" y="550399"/>
                </a:lnTo>
                <a:lnTo>
                  <a:pt x="0" y="5503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7671057" y="6573605"/>
            <a:ext cx="1435367" cy="1407910"/>
          </a:xfrm>
          <a:custGeom>
            <a:avLst/>
            <a:gdLst/>
            <a:ahLst/>
            <a:cxnLst/>
            <a:rect r="r" b="b" t="t" l="l"/>
            <a:pathLst>
              <a:path h="1407910" w="1435367">
                <a:moveTo>
                  <a:pt x="0" y="0"/>
                </a:moveTo>
                <a:lnTo>
                  <a:pt x="1435367" y="0"/>
                </a:lnTo>
                <a:lnTo>
                  <a:pt x="1435367" y="1407910"/>
                </a:lnTo>
                <a:lnTo>
                  <a:pt x="0" y="14079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7" id="17"/>
          <p:cNvSpPr/>
          <p:nvPr/>
        </p:nvSpPr>
        <p:spPr>
          <a:xfrm>
            <a:off x="4808709" y="7606856"/>
            <a:ext cx="600606" cy="0"/>
          </a:xfrm>
          <a:prstGeom prst="line">
            <a:avLst/>
          </a:prstGeom>
          <a:ln cap="flat" w="28575">
            <a:solidFill>
              <a:srgbClr val="000000"/>
            </a:solidFill>
            <a:prstDash val="solid"/>
            <a:headEnd type="none" len="sm" w="sm"/>
            <a:tailEnd type="triangle" len="med" w="lg"/>
          </a:ln>
        </p:spPr>
      </p:sp>
      <p:sp>
        <p:nvSpPr>
          <p:cNvPr name="AutoShape 18" id="18"/>
          <p:cNvSpPr/>
          <p:nvPr/>
        </p:nvSpPr>
        <p:spPr>
          <a:xfrm>
            <a:off x="6888132" y="7606856"/>
            <a:ext cx="600606" cy="0"/>
          </a:xfrm>
          <a:prstGeom prst="line">
            <a:avLst/>
          </a:prstGeom>
          <a:ln cap="flat" w="28575">
            <a:solidFill>
              <a:srgbClr val="000000"/>
            </a:solidFill>
            <a:prstDash val="solid"/>
            <a:headEnd type="none" len="sm" w="sm"/>
            <a:tailEnd type="triangle" len="med" w="lg"/>
          </a:ln>
        </p:spPr>
      </p:sp>
      <p:sp>
        <p:nvSpPr>
          <p:cNvPr name="AutoShape 19" id="19"/>
          <p:cNvSpPr/>
          <p:nvPr/>
        </p:nvSpPr>
        <p:spPr>
          <a:xfrm>
            <a:off x="9207455" y="7582717"/>
            <a:ext cx="600606" cy="0"/>
          </a:xfrm>
          <a:prstGeom prst="line">
            <a:avLst/>
          </a:prstGeom>
          <a:ln cap="flat" w="28575">
            <a:solidFill>
              <a:srgbClr val="000000"/>
            </a:solidFill>
            <a:prstDash val="solid"/>
            <a:headEnd type="none" len="sm" w="sm"/>
            <a:tailEnd type="triangle" len="med" w="lg"/>
          </a:ln>
        </p:spPr>
      </p:sp>
      <p:sp>
        <p:nvSpPr>
          <p:cNvPr name="AutoShape 20" id="20"/>
          <p:cNvSpPr/>
          <p:nvPr/>
        </p:nvSpPr>
        <p:spPr>
          <a:xfrm>
            <a:off x="11046053" y="7582717"/>
            <a:ext cx="600606" cy="0"/>
          </a:xfrm>
          <a:prstGeom prst="line">
            <a:avLst/>
          </a:prstGeom>
          <a:ln cap="flat" w="28575">
            <a:solidFill>
              <a:srgbClr val="000000"/>
            </a:solidFill>
            <a:prstDash val="solid"/>
            <a:headEnd type="none" len="sm" w="sm"/>
            <a:tailEnd type="triangle" len="med" w="lg"/>
          </a:ln>
        </p:spPr>
      </p:sp>
      <p:sp>
        <p:nvSpPr>
          <p:cNvPr name="Freeform 21" id="21"/>
          <p:cNvSpPr/>
          <p:nvPr/>
        </p:nvSpPr>
        <p:spPr>
          <a:xfrm flipH="false" flipV="false" rot="0">
            <a:off x="3302313" y="7594787"/>
            <a:ext cx="188753" cy="188753"/>
          </a:xfrm>
          <a:custGeom>
            <a:avLst/>
            <a:gdLst/>
            <a:ahLst/>
            <a:cxnLst/>
            <a:rect r="r" b="b" t="t" l="l"/>
            <a:pathLst>
              <a:path h="188753" w="188753">
                <a:moveTo>
                  <a:pt x="0" y="0"/>
                </a:moveTo>
                <a:lnTo>
                  <a:pt x="188753" y="0"/>
                </a:lnTo>
                <a:lnTo>
                  <a:pt x="188753" y="188752"/>
                </a:lnTo>
                <a:lnTo>
                  <a:pt x="0" y="1887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14314485" y="6172124"/>
            <a:ext cx="2293410" cy="3070222"/>
          </a:xfrm>
          <a:custGeom>
            <a:avLst/>
            <a:gdLst/>
            <a:ahLst/>
            <a:cxnLst/>
            <a:rect r="r" b="b" t="t" l="l"/>
            <a:pathLst>
              <a:path h="3070222" w="2293410">
                <a:moveTo>
                  <a:pt x="0" y="0"/>
                </a:moveTo>
                <a:lnTo>
                  <a:pt x="2293410" y="0"/>
                </a:lnTo>
                <a:lnTo>
                  <a:pt x="2293410" y="3070222"/>
                </a:lnTo>
                <a:lnTo>
                  <a:pt x="0" y="3070222"/>
                </a:lnTo>
                <a:lnTo>
                  <a:pt x="0" y="0"/>
                </a:lnTo>
                <a:close/>
              </a:path>
            </a:pathLst>
          </a:custGeom>
          <a:blipFill>
            <a:blip r:embed="rId15"/>
            <a:stretch>
              <a:fillRect l="-20437" t="-23201" r="0" b="0"/>
            </a:stretch>
          </a:blipFill>
        </p:spPr>
      </p:sp>
      <p:sp>
        <p:nvSpPr>
          <p:cNvPr name="AutoShape 23" id="23"/>
          <p:cNvSpPr/>
          <p:nvPr/>
        </p:nvSpPr>
        <p:spPr>
          <a:xfrm>
            <a:off x="1078642" y="5801502"/>
            <a:ext cx="16294958" cy="0"/>
          </a:xfrm>
          <a:prstGeom prst="line">
            <a:avLst/>
          </a:prstGeom>
          <a:ln cap="flat" w="38100">
            <a:solidFill>
              <a:srgbClr val="92CEDC"/>
            </a:solidFill>
            <a:prstDash val="solid"/>
            <a:headEnd type="none" len="sm" w="sm"/>
            <a:tailEnd type="none" len="sm" w="sm"/>
          </a:ln>
        </p:spPr>
      </p:sp>
      <p:sp>
        <p:nvSpPr>
          <p:cNvPr name="Freeform 24" id="24"/>
          <p:cNvSpPr/>
          <p:nvPr/>
        </p:nvSpPr>
        <p:spPr>
          <a:xfrm flipH="false" flipV="false" rot="0">
            <a:off x="11182728" y="3062537"/>
            <a:ext cx="1640123" cy="1154237"/>
          </a:xfrm>
          <a:custGeom>
            <a:avLst/>
            <a:gdLst/>
            <a:ahLst/>
            <a:cxnLst/>
            <a:rect r="r" b="b" t="t" l="l"/>
            <a:pathLst>
              <a:path h="1154237" w="1640123">
                <a:moveTo>
                  <a:pt x="0" y="0"/>
                </a:moveTo>
                <a:lnTo>
                  <a:pt x="1640123" y="0"/>
                </a:lnTo>
                <a:lnTo>
                  <a:pt x="1640123" y="1154237"/>
                </a:lnTo>
                <a:lnTo>
                  <a:pt x="0" y="1154237"/>
                </a:lnTo>
                <a:lnTo>
                  <a:pt x="0" y="0"/>
                </a:lnTo>
                <a:close/>
              </a:path>
            </a:pathLst>
          </a:custGeom>
          <a:blipFill>
            <a:blip r:embed="rId16"/>
            <a:stretch>
              <a:fillRect l="0" t="0" r="0" b="0"/>
            </a:stretch>
          </a:blipFill>
        </p:spPr>
      </p:sp>
      <p:sp>
        <p:nvSpPr>
          <p:cNvPr name="Freeform 25" id="25"/>
          <p:cNvSpPr/>
          <p:nvPr/>
        </p:nvSpPr>
        <p:spPr>
          <a:xfrm flipH="false" flipV="false" rot="0">
            <a:off x="11772044" y="7008974"/>
            <a:ext cx="1593193" cy="1121210"/>
          </a:xfrm>
          <a:custGeom>
            <a:avLst/>
            <a:gdLst/>
            <a:ahLst/>
            <a:cxnLst/>
            <a:rect r="r" b="b" t="t" l="l"/>
            <a:pathLst>
              <a:path h="1121210" w="1593193">
                <a:moveTo>
                  <a:pt x="0" y="0"/>
                </a:moveTo>
                <a:lnTo>
                  <a:pt x="1593193" y="0"/>
                </a:lnTo>
                <a:lnTo>
                  <a:pt x="1593193" y="1121209"/>
                </a:lnTo>
                <a:lnTo>
                  <a:pt x="0" y="1121209"/>
                </a:lnTo>
                <a:lnTo>
                  <a:pt x="0" y="0"/>
                </a:lnTo>
                <a:close/>
              </a:path>
            </a:pathLst>
          </a:custGeom>
          <a:blipFill>
            <a:blip r:embed="rId16"/>
            <a:stretch>
              <a:fillRect l="0" t="0" r="0" b="0"/>
            </a:stretch>
          </a:blipFill>
        </p:spPr>
      </p:sp>
      <p:sp>
        <p:nvSpPr>
          <p:cNvPr name="TextBox 26" id="26"/>
          <p:cNvSpPr txBox="true"/>
          <p:nvPr/>
        </p:nvSpPr>
        <p:spPr>
          <a:xfrm rot="0">
            <a:off x="2874608" y="4371155"/>
            <a:ext cx="1017040" cy="338231"/>
          </a:xfrm>
          <a:prstGeom prst="rect">
            <a:avLst/>
          </a:prstGeom>
        </p:spPr>
        <p:txBody>
          <a:bodyPr anchor="t" rtlCol="false" tIns="0" lIns="0" bIns="0" rIns="0">
            <a:spAutoFit/>
          </a:bodyPr>
          <a:lstStyle/>
          <a:p>
            <a:pPr algn="ctr">
              <a:lnSpc>
                <a:spcPts val="2464"/>
              </a:lnSpc>
              <a:spcBef>
                <a:spcPct val="0"/>
              </a:spcBef>
            </a:pPr>
            <a:r>
              <a:rPr lang="en-US" sz="1895">
                <a:solidFill>
                  <a:srgbClr val="000000"/>
                </a:solidFill>
                <a:latin typeface="Arial"/>
                <a:ea typeface="Arial"/>
                <a:cs typeface="Arial"/>
                <a:sym typeface="Arial"/>
              </a:rPr>
              <a:t>6,4g PVA</a:t>
            </a:r>
          </a:p>
        </p:txBody>
      </p:sp>
      <p:sp>
        <p:nvSpPr>
          <p:cNvPr name="TextBox 27" id="27"/>
          <p:cNvSpPr txBox="true"/>
          <p:nvPr/>
        </p:nvSpPr>
        <p:spPr>
          <a:xfrm rot="0">
            <a:off x="4709264" y="4371155"/>
            <a:ext cx="1029791" cy="338231"/>
          </a:xfrm>
          <a:prstGeom prst="rect">
            <a:avLst/>
          </a:prstGeom>
        </p:spPr>
        <p:txBody>
          <a:bodyPr anchor="t" rtlCol="false" tIns="0" lIns="0" bIns="0" rIns="0">
            <a:spAutoFit/>
          </a:bodyPr>
          <a:lstStyle/>
          <a:p>
            <a:pPr algn="ctr">
              <a:lnSpc>
                <a:spcPts val="2464"/>
              </a:lnSpc>
              <a:spcBef>
                <a:spcPct val="0"/>
              </a:spcBef>
            </a:pPr>
            <a:r>
              <a:rPr lang="en-US" sz="1895">
                <a:solidFill>
                  <a:srgbClr val="000000"/>
                </a:solidFill>
                <a:latin typeface="Arial"/>
                <a:ea typeface="Arial"/>
                <a:cs typeface="Arial"/>
                <a:sym typeface="Arial"/>
              </a:rPr>
              <a:t>80ml H₂O</a:t>
            </a:r>
          </a:p>
        </p:txBody>
      </p:sp>
      <p:sp>
        <p:nvSpPr>
          <p:cNvPr name="TextBox 28" id="28"/>
          <p:cNvSpPr txBox="true"/>
          <p:nvPr/>
        </p:nvSpPr>
        <p:spPr>
          <a:xfrm rot="0">
            <a:off x="6504598" y="4371155"/>
            <a:ext cx="1939918" cy="338231"/>
          </a:xfrm>
          <a:prstGeom prst="rect">
            <a:avLst/>
          </a:prstGeom>
        </p:spPr>
        <p:txBody>
          <a:bodyPr anchor="t" rtlCol="false" tIns="0" lIns="0" bIns="0" rIns="0">
            <a:spAutoFit/>
          </a:bodyPr>
          <a:lstStyle/>
          <a:p>
            <a:pPr algn="ctr">
              <a:lnSpc>
                <a:spcPts val="2464"/>
              </a:lnSpc>
              <a:spcBef>
                <a:spcPct val="0"/>
              </a:spcBef>
            </a:pPr>
            <a:r>
              <a:rPr lang="en-US" sz="1895">
                <a:solidFill>
                  <a:srgbClr val="000000"/>
                </a:solidFill>
                <a:latin typeface="Arial"/>
                <a:ea typeface="Arial"/>
                <a:cs typeface="Arial"/>
                <a:sym typeface="Arial"/>
              </a:rPr>
              <a:t>600 rpm, 5h, 90⁰C</a:t>
            </a:r>
          </a:p>
        </p:txBody>
      </p:sp>
      <p:sp>
        <p:nvSpPr>
          <p:cNvPr name="TextBox 29" id="29"/>
          <p:cNvSpPr txBox="true"/>
          <p:nvPr/>
        </p:nvSpPr>
        <p:spPr>
          <a:xfrm rot="0">
            <a:off x="9137076" y="4371155"/>
            <a:ext cx="1270079" cy="338231"/>
          </a:xfrm>
          <a:prstGeom prst="rect">
            <a:avLst/>
          </a:prstGeom>
        </p:spPr>
        <p:txBody>
          <a:bodyPr anchor="t" rtlCol="false" tIns="0" lIns="0" bIns="0" rIns="0">
            <a:spAutoFit/>
          </a:bodyPr>
          <a:lstStyle/>
          <a:p>
            <a:pPr algn="ctr">
              <a:lnSpc>
                <a:spcPts val="2464"/>
              </a:lnSpc>
              <a:spcBef>
                <a:spcPct val="0"/>
              </a:spcBef>
            </a:pPr>
            <a:r>
              <a:rPr lang="en-US" sz="1895">
                <a:solidFill>
                  <a:srgbClr val="000000"/>
                </a:solidFill>
                <a:latin typeface="Arial"/>
                <a:ea typeface="Arial"/>
                <a:cs typeface="Arial"/>
                <a:sym typeface="Arial"/>
              </a:rPr>
              <a:t>Dung dịch</a:t>
            </a:r>
          </a:p>
        </p:txBody>
      </p:sp>
      <p:sp>
        <p:nvSpPr>
          <p:cNvPr name="TextBox 30" id="30"/>
          <p:cNvSpPr txBox="true"/>
          <p:nvPr/>
        </p:nvSpPr>
        <p:spPr>
          <a:xfrm rot="0">
            <a:off x="11182728" y="4371155"/>
            <a:ext cx="1640123" cy="338231"/>
          </a:xfrm>
          <a:prstGeom prst="rect">
            <a:avLst/>
          </a:prstGeom>
        </p:spPr>
        <p:txBody>
          <a:bodyPr anchor="t" rtlCol="false" tIns="0" lIns="0" bIns="0" rIns="0">
            <a:spAutoFit/>
          </a:bodyPr>
          <a:lstStyle/>
          <a:p>
            <a:pPr algn="ctr">
              <a:lnSpc>
                <a:spcPts val="2464"/>
              </a:lnSpc>
              <a:spcBef>
                <a:spcPct val="0"/>
              </a:spcBef>
            </a:pPr>
            <a:r>
              <a:rPr lang="en-US" sz="1895">
                <a:solidFill>
                  <a:srgbClr val="000000"/>
                </a:solidFill>
                <a:latin typeface="Arial"/>
                <a:ea typeface="Arial"/>
                <a:cs typeface="Arial"/>
                <a:sym typeface="Arial"/>
              </a:rPr>
              <a:t>Blade-coating</a:t>
            </a:r>
          </a:p>
        </p:txBody>
      </p:sp>
      <p:sp>
        <p:nvSpPr>
          <p:cNvPr name="TextBox 31" id="31"/>
          <p:cNvSpPr txBox="true"/>
          <p:nvPr/>
        </p:nvSpPr>
        <p:spPr>
          <a:xfrm rot="0">
            <a:off x="1844347" y="8228847"/>
            <a:ext cx="1114814" cy="337811"/>
          </a:xfrm>
          <a:prstGeom prst="rect">
            <a:avLst/>
          </a:prstGeom>
        </p:spPr>
        <p:txBody>
          <a:bodyPr anchor="t" rtlCol="false" tIns="0" lIns="0" bIns="0" rIns="0">
            <a:spAutoFit/>
          </a:bodyPr>
          <a:lstStyle/>
          <a:p>
            <a:pPr algn="ctr">
              <a:lnSpc>
                <a:spcPts val="2470"/>
              </a:lnSpc>
              <a:spcBef>
                <a:spcPct val="0"/>
              </a:spcBef>
            </a:pPr>
            <a:r>
              <a:rPr lang="en-US" sz="1900">
                <a:solidFill>
                  <a:srgbClr val="000000"/>
                </a:solidFill>
                <a:latin typeface="Arial"/>
                <a:ea typeface="Arial"/>
                <a:cs typeface="Arial"/>
                <a:sym typeface="Arial"/>
              </a:rPr>
              <a:t>12g PVC</a:t>
            </a:r>
          </a:p>
        </p:txBody>
      </p:sp>
      <p:sp>
        <p:nvSpPr>
          <p:cNvPr name="TextBox 32" id="32"/>
          <p:cNvSpPr txBox="true"/>
          <p:nvPr/>
        </p:nvSpPr>
        <p:spPr>
          <a:xfrm rot="0">
            <a:off x="3436581" y="8228847"/>
            <a:ext cx="1622227" cy="642611"/>
          </a:xfrm>
          <a:prstGeom prst="rect">
            <a:avLst/>
          </a:prstGeom>
        </p:spPr>
        <p:txBody>
          <a:bodyPr anchor="t" rtlCol="false" tIns="0" lIns="0" bIns="0" rIns="0">
            <a:spAutoFit/>
          </a:bodyPr>
          <a:lstStyle/>
          <a:p>
            <a:pPr algn="ctr">
              <a:lnSpc>
                <a:spcPts val="2470"/>
              </a:lnSpc>
            </a:pPr>
            <a:r>
              <a:rPr lang="en-US" sz="1900">
                <a:solidFill>
                  <a:srgbClr val="000000"/>
                </a:solidFill>
                <a:latin typeface="Arial"/>
                <a:ea typeface="Arial"/>
                <a:cs typeface="Arial"/>
                <a:sym typeface="Arial"/>
              </a:rPr>
              <a:t>80ml</a:t>
            </a:r>
          </a:p>
          <a:p>
            <a:pPr algn="ctr">
              <a:lnSpc>
                <a:spcPts val="2470"/>
              </a:lnSpc>
              <a:spcBef>
                <a:spcPct val="0"/>
              </a:spcBef>
            </a:pPr>
            <a:r>
              <a:rPr lang="en-US" sz="1900">
                <a:solidFill>
                  <a:srgbClr val="000000"/>
                </a:solidFill>
                <a:latin typeface="Arial"/>
                <a:ea typeface="Arial"/>
                <a:cs typeface="Arial"/>
                <a:sym typeface="Arial"/>
              </a:rPr>
              <a:t>THF:DMF (4:6)</a:t>
            </a:r>
          </a:p>
        </p:txBody>
      </p:sp>
      <p:sp>
        <p:nvSpPr>
          <p:cNvPr name="TextBox 33" id="33"/>
          <p:cNvSpPr txBox="true"/>
          <p:nvPr/>
        </p:nvSpPr>
        <p:spPr>
          <a:xfrm rot="0">
            <a:off x="5732969" y="8228847"/>
            <a:ext cx="925592" cy="337811"/>
          </a:xfrm>
          <a:prstGeom prst="rect">
            <a:avLst/>
          </a:prstGeom>
        </p:spPr>
        <p:txBody>
          <a:bodyPr anchor="t" rtlCol="false" tIns="0" lIns="0" bIns="0" rIns="0">
            <a:spAutoFit/>
          </a:bodyPr>
          <a:lstStyle/>
          <a:p>
            <a:pPr algn="ctr">
              <a:lnSpc>
                <a:spcPts val="2470"/>
              </a:lnSpc>
              <a:spcBef>
                <a:spcPct val="0"/>
              </a:spcBef>
            </a:pPr>
            <a:r>
              <a:rPr lang="en-US" sz="1900">
                <a:solidFill>
                  <a:srgbClr val="000000"/>
                </a:solidFill>
                <a:latin typeface="Arial"/>
                <a:ea typeface="Arial"/>
                <a:cs typeface="Arial"/>
                <a:sym typeface="Arial"/>
              </a:rPr>
              <a:t>1h, 60⁰C</a:t>
            </a:r>
          </a:p>
        </p:txBody>
      </p:sp>
      <p:sp>
        <p:nvSpPr>
          <p:cNvPr name="TextBox 34" id="34"/>
          <p:cNvSpPr txBox="true"/>
          <p:nvPr/>
        </p:nvSpPr>
        <p:spPr>
          <a:xfrm rot="0">
            <a:off x="7416297" y="8228847"/>
            <a:ext cx="1944886" cy="337811"/>
          </a:xfrm>
          <a:prstGeom prst="rect">
            <a:avLst/>
          </a:prstGeom>
        </p:spPr>
        <p:txBody>
          <a:bodyPr anchor="t" rtlCol="false" tIns="0" lIns="0" bIns="0" rIns="0">
            <a:spAutoFit/>
          </a:bodyPr>
          <a:lstStyle/>
          <a:p>
            <a:pPr algn="ctr">
              <a:lnSpc>
                <a:spcPts val="2470"/>
              </a:lnSpc>
              <a:spcBef>
                <a:spcPct val="0"/>
              </a:spcBef>
            </a:pPr>
            <a:r>
              <a:rPr lang="en-US" sz="1900">
                <a:solidFill>
                  <a:srgbClr val="000000"/>
                </a:solidFill>
                <a:latin typeface="Arial"/>
                <a:ea typeface="Arial"/>
                <a:cs typeface="Arial"/>
                <a:sym typeface="Arial"/>
              </a:rPr>
              <a:t>800 rpm, 5h, 80⁰C</a:t>
            </a:r>
          </a:p>
        </p:txBody>
      </p:sp>
      <p:sp>
        <p:nvSpPr>
          <p:cNvPr name="TextBox 35" id="35"/>
          <p:cNvSpPr txBox="true"/>
          <p:nvPr/>
        </p:nvSpPr>
        <p:spPr>
          <a:xfrm rot="0">
            <a:off x="9772588" y="8228847"/>
            <a:ext cx="1273465" cy="337811"/>
          </a:xfrm>
          <a:prstGeom prst="rect">
            <a:avLst/>
          </a:prstGeom>
        </p:spPr>
        <p:txBody>
          <a:bodyPr anchor="t" rtlCol="false" tIns="0" lIns="0" bIns="0" rIns="0">
            <a:spAutoFit/>
          </a:bodyPr>
          <a:lstStyle/>
          <a:p>
            <a:pPr algn="ctr">
              <a:lnSpc>
                <a:spcPts val="2470"/>
              </a:lnSpc>
              <a:spcBef>
                <a:spcPct val="0"/>
              </a:spcBef>
            </a:pPr>
            <a:r>
              <a:rPr lang="en-US" sz="1900">
                <a:solidFill>
                  <a:srgbClr val="000000"/>
                </a:solidFill>
                <a:latin typeface="Arial"/>
                <a:ea typeface="Arial"/>
                <a:cs typeface="Arial"/>
                <a:sym typeface="Arial"/>
              </a:rPr>
              <a:t>Dung dịch</a:t>
            </a:r>
          </a:p>
        </p:txBody>
      </p:sp>
      <p:sp>
        <p:nvSpPr>
          <p:cNvPr name="TextBox 36" id="36"/>
          <p:cNvSpPr txBox="true"/>
          <p:nvPr/>
        </p:nvSpPr>
        <p:spPr>
          <a:xfrm rot="0">
            <a:off x="11890005" y="8228847"/>
            <a:ext cx="1580527" cy="337811"/>
          </a:xfrm>
          <a:prstGeom prst="rect">
            <a:avLst/>
          </a:prstGeom>
        </p:spPr>
        <p:txBody>
          <a:bodyPr anchor="t" rtlCol="false" tIns="0" lIns="0" bIns="0" rIns="0">
            <a:spAutoFit/>
          </a:bodyPr>
          <a:lstStyle/>
          <a:p>
            <a:pPr algn="ctr">
              <a:lnSpc>
                <a:spcPts val="2470"/>
              </a:lnSpc>
              <a:spcBef>
                <a:spcPct val="0"/>
              </a:spcBef>
            </a:pPr>
            <a:r>
              <a:rPr lang="en-US" sz="1900">
                <a:solidFill>
                  <a:srgbClr val="000000"/>
                </a:solidFill>
                <a:latin typeface="Arial"/>
                <a:ea typeface="Arial"/>
                <a:cs typeface="Arial"/>
                <a:sym typeface="Arial"/>
              </a:rPr>
              <a:t>Blade-coating</a:t>
            </a:r>
          </a:p>
        </p:txBody>
      </p:sp>
      <p:sp>
        <p:nvSpPr>
          <p:cNvPr name="TextBox 37" id="37"/>
          <p:cNvSpPr txBox="true"/>
          <p:nvPr/>
        </p:nvSpPr>
        <p:spPr>
          <a:xfrm rot="0">
            <a:off x="3174743" y="4985610"/>
            <a:ext cx="887779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16: Quy trình chế tạo màng PVA blade-coating</a:t>
            </a:r>
          </a:p>
        </p:txBody>
      </p:sp>
      <p:sp>
        <p:nvSpPr>
          <p:cNvPr name="TextBox 38" id="38"/>
          <p:cNvSpPr txBox="true"/>
          <p:nvPr/>
        </p:nvSpPr>
        <p:spPr>
          <a:xfrm rot="0">
            <a:off x="3174743" y="9001379"/>
            <a:ext cx="8877799"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17: Quy trình chế tạo màng PVC blade-coating</a:t>
            </a:r>
          </a:p>
        </p:txBody>
      </p:sp>
      <p:sp>
        <p:nvSpPr>
          <p:cNvPr name="TextBox 39" id="39"/>
          <p:cNvSpPr txBox="true"/>
          <p:nvPr/>
        </p:nvSpPr>
        <p:spPr>
          <a:xfrm rot="0">
            <a:off x="14919776" y="6175296"/>
            <a:ext cx="1764319" cy="495300"/>
          </a:xfrm>
          <a:prstGeom prst="rect">
            <a:avLst/>
          </a:prstGeom>
        </p:spPr>
        <p:txBody>
          <a:bodyPr anchor="t" rtlCol="false" tIns="0" lIns="0" bIns="0" rIns="0">
            <a:spAutoFit/>
          </a:bodyPr>
          <a:lstStyle/>
          <a:p>
            <a:pPr algn="ctr">
              <a:lnSpc>
                <a:spcPts val="3749"/>
              </a:lnSpc>
            </a:pPr>
            <a:r>
              <a:rPr lang="en-US" sz="2499">
                <a:solidFill>
                  <a:srgbClr val="FFFFFF"/>
                </a:solidFill>
                <a:latin typeface="Arial"/>
                <a:ea typeface="Arial"/>
                <a:cs typeface="Arial"/>
                <a:sym typeface="Arial"/>
              </a:rPr>
              <a:t>PVC 15%</a:t>
            </a:r>
          </a:p>
        </p:txBody>
      </p:sp>
      <p:sp>
        <p:nvSpPr>
          <p:cNvPr name="TextBox 40" id="40"/>
          <p:cNvSpPr txBox="true"/>
          <p:nvPr/>
        </p:nvSpPr>
        <p:spPr>
          <a:xfrm rot="0">
            <a:off x="14245604" y="1790657"/>
            <a:ext cx="1764319" cy="495300"/>
          </a:xfrm>
          <a:prstGeom prst="rect">
            <a:avLst/>
          </a:prstGeom>
        </p:spPr>
        <p:txBody>
          <a:bodyPr anchor="t" rtlCol="false" tIns="0" lIns="0" bIns="0" rIns="0">
            <a:spAutoFit/>
          </a:bodyPr>
          <a:lstStyle/>
          <a:p>
            <a:pPr algn="ctr">
              <a:lnSpc>
                <a:spcPts val="3749"/>
              </a:lnSpc>
            </a:pPr>
            <a:r>
              <a:rPr lang="en-US" sz="2499">
                <a:solidFill>
                  <a:srgbClr val="FFFFFF"/>
                </a:solidFill>
                <a:latin typeface="Arial"/>
                <a:ea typeface="Arial"/>
                <a:cs typeface="Arial"/>
                <a:sym typeface="Arial"/>
              </a:rPr>
              <a:t>PVA 10%</a:t>
            </a:r>
          </a:p>
        </p:txBody>
      </p:sp>
      <p:sp>
        <p:nvSpPr>
          <p:cNvPr name="TextBox 41" id="41"/>
          <p:cNvSpPr txBox="true"/>
          <p:nvPr/>
        </p:nvSpPr>
        <p:spPr>
          <a:xfrm rot="0">
            <a:off x="727981" y="495300"/>
            <a:ext cx="15708946" cy="19812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IV. Ứng dụng máy phủ nhúng chế tạo màng mỏng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27981" y="495300"/>
            <a:ext cx="15910543" cy="19812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IV. Ứng dụng máy phủ nhúng chế tạo màng mỏng</a:t>
            </a:r>
          </a:p>
        </p:txBody>
      </p:sp>
      <p:grpSp>
        <p:nvGrpSpPr>
          <p:cNvPr name="Group 5" id="5"/>
          <p:cNvGrpSpPr/>
          <p:nvPr/>
        </p:nvGrpSpPr>
        <p:grpSpPr>
          <a:xfrm rot="0">
            <a:off x="7159416" y="3923036"/>
            <a:ext cx="5360240" cy="5147145"/>
            <a:chOff x="0" y="0"/>
            <a:chExt cx="7146987" cy="6862861"/>
          </a:xfrm>
        </p:grpSpPr>
        <p:sp>
          <p:nvSpPr>
            <p:cNvPr name="Freeform 6" id="6"/>
            <p:cNvSpPr/>
            <p:nvPr/>
          </p:nvSpPr>
          <p:spPr>
            <a:xfrm flipH="false" flipV="false" rot="0">
              <a:off x="0" y="0"/>
              <a:ext cx="7146987" cy="5344969"/>
            </a:xfrm>
            <a:custGeom>
              <a:avLst/>
              <a:gdLst/>
              <a:ahLst/>
              <a:cxnLst/>
              <a:rect r="r" b="b" t="t" l="l"/>
              <a:pathLst>
                <a:path h="5344969" w="7146987">
                  <a:moveTo>
                    <a:pt x="0" y="0"/>
                  </a:moveTo>
                  <a:lnTo>
                    <a:pt x="7146987" y="0"/>
                  </a:lnTo>
                  <a:lnTo>
                    <a:pt x="7146987" y="5344969"/>
                  </a:lnTo>
                  <a:lnTo>
                    <a:pt x="0" y="5344969"/>
                  </a:lnTo>
                  <a:lnTo>
                    <a:pt x="0" y="0"/>
                  </a:lnTo>
                  <a:close/>
                </a:path>
              </a:pathLst>
            </a:custGeom>
            <a:blipFill>
              <a:blip r:embed="rId4"/>
              <a:stretch>
                <a:fillRect l="0" t="0" r="0" b="0"/>
              </a:stretch>
            </a:blipFill>
          </p:spPr>
        </p:sp>
        <p:sp>
          <p:nvSpPr>
            <p:cNvPr name="TextBox 7" id="7"/>
            <p:cNvSpPr txBox="true"/>
            <p:nvPr/>
          </p:nvSpPr>
          <p:spPr>
            <a:xfrm rot="0">
              <a:off x="0" y="6243735"/>
              <a:ext cx="7146987" cy="619125"/>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20: Cấu trúc vòm của TENGs</a:t>
              </a:r>
            </a:p>
          </p:txBody>
        </p:sp>
      </p:grpSp>
      <p:grpSp>
        <p:nvGrpSpPr>
          <p:cNvPr name="Group 8" id="8"/>
          <p:cNvGrpSpPr/>
          <p:nvPr/>
        </p:nvGrpSpPr>
        <p:grpSpPr>
          <a:xfrm rot="0">
            <a:off x="12703189" y="4135779"/>
            <a:ext cx="5360240" cy="4934402"/>
            <a:chOff x="0" y="0"/>
            <a:chExt cx="7146987" cy="6579203"/>
          </a:xfrm>
        </p:grpSpPr>
        <p:sp>
          <p:nvSpPr>
            <p:cNvPr name="Freeform 9" id="9"/>
            <p:cNvSpPr/>
            <p:nvPr/>
          </p:nvSpPr>
          <p:spPr>
            <a:xfrm flipH="false" flipV="false" rot="0">
              <a:off x="1184667" y="0"/>
              <a:ext cx="4777654" cy="4777654"/>
            </a:xfrm>
            <a:custGeom>
              <a:avLst/>
              <a:gdLst/>
              <a:ahLst/>
              <a:cxnLst/>
              <a:rect r="r" b="b" t="t" l="l"/>
              <a:pathLst>
                <a:path h="4777654" w="4777654">
                  <a:moveTo>
                    <a:pt x="0" y="0"/>
                  </a:moveTo>
                  <a:lnTo>
                    <a:pt x="4777653" y="0"/>
                  </a:lnTo>
                  <a:lnTo>
                    <a:pt x="4777653" y="4777654"/>
                  </a:lnTo>
                  <a:lnTo>
                    <a:pt x="0" y="4777654"/>
                  </a:lnTo>
                  <a:lnTo>
                    <a:pt x="0" y="0"/>
                  </a:lnTo>
                  <a:close/>
                </a:path>
              </a:pathLst>
            </a:custGeom>
            <a:blipFill>
              <a:blip r:embed="rId5"/>
              <a:stretch>
                <a:fillRect l="-3169" t="-31554" r="-1950" b="-8605"/>
              </a:stretch>
            </a:blipFill>
          </p:spPr>
        </p:sp>
        <p:sp>
          <p:nvSpPr>
            <p:cNvPr name="TextBox 10" id="10"/>
            <p:cNvSpPr txBox="true"/>
            <p:nvPr/>
          </p:nvSpPr>
          <p:spPr>
            <a:xfrm rot="0">
              <a:off x="0" y="5960078"/>
              <a:ext cx="7146987" cy="619125"/>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21: Máy phát điện nano thực tế</a:t>
              </a:r>
            </a:p>
          </p:txBody>
        </p:sp>
      </p:grpSp>
      <p:grpSp>
        <p:nvGrpSpPr>
          <p:cNvPr name="Group 11" id="11"/>
          <p:cNvGrpSpPr/>
          <p:nvPr/>
        </p:nvGrpSpPr>
        <p:grpSpPr>
          <a:xfrm rot="0">
            <a:off x="810473" y="3667412"/>
            <a:ext cx="6165411" cy="5402769"/>
            <a:chOff x="0" y="0"/>
            <a:chExt cx="8220548" cy="7203692"/>
          </a:xfrm>
        </p:grpSpPr>
        <p:sp>
          <p:nvSpPr>
            <p:cNvPr name="Freeform 12" id="12"/>
            <p:cNvSpPr/>
            <p:nvPr/>
          </p:nvSpPr>
          <p:spPr>
            <a:xfrm flipH="false" flipV="false" rot="0">
              <a:off x="201003" y="0"/>
              <a:ext cx="7818541" cy="6026632"/>
            </a:xfrm>
            <a:custGeom>
              <a:avLst/>
              <a:gdLst/>
              <a:ahLst/>
              <a:cxnLst/>
              <a:rect r="r" b="b" t="t" l="l"/>
              <a:pathLst>
                <a:path h="6026632" w="7818541">
                  <a:moveTo>
                    <a:pt x="0" y="0"/>
                  </a:moveTo>
                  <a:lnTo>
                    <a:pt x="7818541" y="0"/>
                  </a:lnTo>
                  <a:lnTo>
                    <a:pt x="7818541" y="6026632"/>
                  </a:lnTo>
                  <a:lnTo>
                    <a:pt x="0" y="6026632"/>
                  </a:lnTo>
                  <a:lnTo>
                    <a:pt x="0" y="0"/>
                  </a:lnTo>
                  <a:close/>
                </a:path>
              </a:pathLst>
            </a:custGeom>
            <a:blipFill>
              <a:blip r:embed="rId6"/>
              <a:stretch>
                <a:fillRect l="0" t="0" r="0" b="0"/>
              </a:stretch>
            </a:blipFill>
          </p:spPr>
        </p:sp>
        <p:sp>
          <p:nvSpPr>
            <p:cNvPr name="TextBox 13" id="13"/>
            <p:cNvSpPr txBox="true"/>
            <p:nvPr/>
          </p:nvSpPr>
          <p:spPr>
            <a:xfrm rot="0">
              <a:off x="0" y="6584567"/>
              <a:ext cx="8220548" cy="619125"/>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19: Nguyên lý hoạt động của TENGs</a:t>
              </a:r>
            </a:p>
          </p:txBody>
        </p:sp>
      </p:grpSp>
      <p:sp>
        <p:nvSpPr>
          <p:cNvPr name="TextBox 14" id="14"/>
          <p:cNvSpPr txBox="true"/>
          <p:nvPr/>
        </p:nvSpPr>
        <p:spPr>
          <a:xfrm rot="0">
            <a:off x="1279663" y="2722886"/>
            <a:ext cx="15728674" cy="609600"/>
          </a:xfrm>
          <a:prstGeom prst="rect">
            <a:avLst/>
          </a:prstGeom>
        </p:spPr>
        <p:txBody>
          <a:bodyPr anchor="t" rtlCol="false" tIns="0" lIns="0" bIns="0" rIns="0">
            <a:spAutoFit/>
          </a:bodyPr>
          <a:lstStyle/>
          <a:p>
            <a:pPr algn="just">
              <a:lnSpc>
                <a:spcPts val="4500"/>
              </a:lnSpc>
              <a:spcBef>
                <a:spcPct val="0"/>
              </a:spcBef>
            </a:pPr>
            <a:r>
              <a:rPr lang="en-US" sz="3000">
                <a:solidFill>
                  <a:srgbClr val="000000"/>
                </a:solidFill>
                <a:latin typeface="Arial"/>
                <a:ea typeface="Arial"/>
                <a:cs typeface="Arial"/>
                <a:sym typeface="Arial"/>
              </a:rPr>
              <a:t>Máy phát điện nano (TENGs) dựa trên hiệu ứng ma sát điện và hiệu ứng cảm ứng tĩnh điện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943385" y="3045327"/>
            <a:ext cx="8638488" cy="3160416"/>
            <a:chOff x="0" y="0"/>
            <a:chExt cx="11517984" cy="4213888"/>
          </a:xfrm>
        </p:grpSpPr>
        <p:sp>
          <p:nvSpPr>
            <p:cNvPr name="Freeform 5" id="5"/>
            <p:cNvSpPr/>
            <p:nvPr/>
          </p:nvSpPr>
          <p:spPr>
            <a:xfrm flipH="false" flipV="false" rot="0">
              <a:off x="0" y="2119"/>
              <a:ext cx="5628339" cy="4211768"/>
            </a:xfrm>
            <a:custGeom>
              <a:avLst/>
              <a:gdLst/>
              <a:ahLst/>
              <a:cxnLst/>
              <a:rect r="r" b="b" t="t" l="l"/>
              <a:pathLst>
                <a:path h="4211768" w="5628339">
                  <a:moveTo>
                    <a:pt x="0" y="0"/>
                  </a:moveTo>
                  <a:lnTo>
                    <a:pt x="5628339" y="0"/>
                  </a:lnTo>
                  <a:lnTo>
                    <a:pt x="5628339" y="4211769"/>
                  </a:lnTo>
                  <a:lnTo>
                    <a:pt x="0" y="4211769"/>
                  </a:lnTo>
                  <a:lnTo>
                    <a:pt x="0" y="0"/>
                  </a:lnTo>
                  <a:close/>
                </a:path>
              </a:pathLst>
            </a:custGeom>
            <a:blipFill>
              <a:blip r:embed="rId4"/>
              <a:stretch>
                <a:fillRect l="0" t="0" r="0" b="0"/>
              </a:stretch>
            </a:blipFill>
          </p:spPr>
        </p:sp>
        <p:sp>
          <p:nvSpPr>
            <p:cNvPr name="Freeform 6" id="6"/>
            <p:cNvSpPr/>
            <p:nvPr/>
          </p:nvSpPr>
          <p:spPr>
            <a:xfrm flipH="false" flipV="false" rot="0">
              <a:off x="5903672" y="0"/>
              <a:ext cx="5614312" cy="4213888"/>
            </a:xfrm>
            <a:custGeom>
              <a:avLst/>
              <a:gdLst/>
              <a:ahLst/>
              <a:cxnLst/>
              <a:rect r="r" b="b" t="t" l="l"/>
              <a:pathLst>
                <a:path h="4213888" w="5614312">
                  <a:moveTo>
                    <a:pt x="0" y="0"/>
                  </a:moveTo>
                  <a:lnTo>
                    <a:pt x="5614312" y="0"/>
                  </a:lnTo>
                  <a:lnTo>
                    <a:pt x="5614312" y="4213888"/>
                  </a:lnTo>
                  <a:lnTo>
                    <a:pt x="0" y="4213888"/>
                  </a:lnTo>
                  <a:lnTo>
                    <a:pt x="0" y="0"/>
                  </a:lnTo>
                  <a:close/>
                </a:path>
              </a:pathLst>
            </a:custGeom>
            <a:blipFill>
              <a:blip r:embed="rId5"/>
              <a:stretch>
                <a:fillRect l="0" t="0" r="0" b="0"/>
              </a:stretch>
            </a:blipFill>
          </p:spPr>
        </p:sp>
      </p:grpSp>
      <p:sp>
        <p:nvSpPr>
          <p:cNvPr name="Freeform 7" id="7"/>
          <p:cNvSpPr/>
          <p:nvPr/>
        </p:nvSpPr>
        <p:spPr>
          <a:xfrm flipH="false" flipV="false" rot="0">
            <a:off x="6354124" y="6296789"/>
            <a:ext cx="4227749" cy="3160416"/>
          </a:xfrm>
          <a:custGeom>
            <a:avLst/>
            <a:gdLst/>
            <a:ahLst/>
            <a:cxnLst/>
            <a:rect r="r" b="b" t="t" l="l"/>
            <a:pathLst>
              <a:path h="3160416" w="4227749">
                <a:moveTo>
                  <a:pt x="0" y="0"/>
                </a:moveTo>
                <a:lnTo>
                  <a:pt x="4227749" y="0"/>
                </a:lnTo>
                <a:lnTo>
                  <a:pt x="4227749" y="3160416"/>
                </a:lnTo>
                <a:lnTo>
                  <a:pt x="0" y="3160416"/>
                </a:lnTo>
                <a:lnTo>
                  <a:pt x="0" y="0"/>
                </a:lnTo>
                <a:close/>
              </a:path>
            </a:pathLst>
          </a:custGeom>
          <a:blipFill>
            <a:blip r:embed="rId6"/>
            <a:stretch>
              <a:fillRect l="0" t="0" r="0" b="0"/>
            </a:stretch>
          </a:blipFill>
        </p:spPr>
      </p:sp>
      <p:sp>
        <p:nvSpPr>
          <p:cNvPr name="Freeform 8" id="8"/>
          <p:cNvSpPr/>
          <p:nvPr/>
        </p:nvSpPr>
        <p:spPr>
          <a:xfrm flipH="false" flipV="false" rot="0">
            <a:off x="1943385" y="6297149"/>
            <a:ext cx="4210992" cy="3160056"/>
          </a:xfrm>
          <a:custGeom>
            <a:avLst/>
            <a:gdLst/>
            <a:ahLst/>
            <a:cxnLst/>
            <a:rect r="r" b="b" t="t" l="l"/>
            <a:pathLst>
              <a:path h="3160056" w="4210992">
                <a:moveTo>
                  <a:pt x="0" y="0"/>
                </a:moveTo>
                <a:lnTo>
                  <a:pt x="4210992" y="0"/>
                </a:lnTo>
                <a:lnTo>
                  <a:pt x="4210992" y="3160056"/>
                </a:lnTo>
                <a:lnTo>
                  <a:pt x="0" y="3160056"/>
                </a:lnTo>
                <a:lnTo>
                  <a:pt x="0" y="0"/>
                </a:lnTo>
                <a:close/>
              </a:path>
            </a:pathLst>
          </a:custGeom>
          <a:blipFill>
            <a:blip r:embed="rId7"/>
            <a:stretch>
              <a:fillRect l="0" t="0" r="0" b="0"/>
            </a:stretch>
          </a:blipFill>
        </p:spPr>
      </p:sp>
      <p:sp>
        <p:nvSpPr>
          <p:cNvPr name="TextBox 9" id="9"/>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IV</a:t>
            </a:r>
            <a:r>
              <a:rPr lang="en-US" b="true" sz="6000" strike="noStrike" u="none">
                <a:solidFill>
                  <a:srgbClr val="3849A2"/>
                </a:solidFill>
                <a:latin typeface="Maven Pro Heavy"/>
                <a:ea typeface="Maven Pro Heavy"/>
                <a:cs typeface="Maven Pro Heavy"/>
                <a:sym typeface="Maven Pro Heavy"/>
              </a:rPr>
              <a:t>. Kết quả và thảo luận</a:t>
            </a:r>
          </a:p>
        </p:txBody>
      </p:sp>
      <p:sp>
        <p:nvSpPr>
          <p:cNvPr name="TextBox 10" id="10"/>
          <p:cNvSpPr txBox="true"/>
          <p:nvPr/>
        </p:nvSpPr>
        <p:spPr>
          <a:xfrm rot="0">
            <a:off x="10775384" y="4591050"/>
            <a:ext cx="6762831" cy="98107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22: Ảnh chụp SEM của màng PVC 15% chế tạo bằng máy phủ nhúng trên đế thủy tinh </a:t>
            </a:r>
          </a:p>
        </p:txBody>
      </p:sp>
      <p:sp>
        <p:nvSpPr>
          <p:cNvPr name="TextBox 11" id="11"/>
          <p:cNvSpPr txBox="true"/>
          <p:nvPr/>
        </p:nvSpPr>
        <p:spPr>
          <a:xfrm rot="0">
            <a:off x="10781898" y="7410450"/>
            <a:ext cx="6762831" cy="98107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23: Ảnh chụp hiển vi của màng PVC 15% chế tạo bằng máy phủ nhúng trên đế thủy tinh </a:t>
            </a:r>
          </a:p>
        </p:txBody>
      </p:sp>
      <p:sp>
        <p:nvSpPr>
          <p:cNvPr name="TextBox 12" id="12"/>
          <p:cNvSpPr txBox="true"/>
          <p:nvPr/>
        </p:nvSpPr>
        <p:spPr>
          <a:xfrm rot="0">
            <a:off x="1095085" y="1571006"/>
            <a:ext cx="16164215" cy="11811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Qua việc kiểm soát chính xác các thông số, máy đã thành công tạo ra mẫu có độ đồng đều cao trên bề mặt: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02634" y="-5577476"/>
            <a:ext cx="7415477" cy="7401994"/>
          </a:xfrm>
          <a:custGeom>
            <a:avLst/>
            <a:gdLst/>
            <a:ahLst/>
            <a:cxnLst/>
            <a:rect r="r" b="b" t="t" l="l"/>
            <a:pathLst>
              <a:path h="7401994" w="7415477">
                <a:moveTo>
                  <a:pt x="0" y="0"/>
                </a:moveTo>
                <a:lnTo>
                  <a:pt x="7415477" y="0"/>
                </a:lnTo>
                <a:lnTo>
                  <a:pt x="7415477" y="7401994"/>
                </a:lnTo>
                <a:lnTo>
                  <a:pt x="0" y="740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521553" y="4094906"/>
            <a:ext cx="4633900" cy="2788278"/>
          </a:xfrm>
          <a:custGeom>
            <a:avLst/>
            <a:gdLst/>
            <a:ahLst/>
            <a:cxnLst/>
            <a:rect r="r" b="b" t="t" l="l"/>
            <a:pathLst>
              <a:path h="2788278" w="4633900">
                <a:moveTo>
                  <a:pt x="0" y="0"/>
                </a:moveTo>
                <a:lnTo>
                  <a:pt x="4633900" y="0"/>
                </a:lnTo>
                <a:lnTo>
                  <a:pt x="4633900" y="2788278"/>
                </a:lnTo>
                <a:lnTo>
                  <a:pt x="0" y="2788278"/>
                </a:lnTo>
                <a:lnTo>
                  <a:pt x="0" y="0"/>
                </a:lnTo>
                <a:close/>
              </a:path>
            </a:pathLst>
          </a:custGeom>
          <a:blipFill>
            <a:blip r:embed="rId4"/>
            <a:stretch>
              <a:fillRect l="0" t="0" r="0" b="0"/>
            </a:stretch>
          </a:blipFill>
        </p:spPr>
      </p:sp>
      <p:grpSp>
        <p:nvGrpSpPr>
          <p:cNvPr name="Group 5" id="5"/>
          <p:cNvGrpSpPr/>
          <p:nvPr/>
        </p:nvGrpSpPr>
        <p:grpSpPr>
          <a:xfrm rot="0">
            <a:off x="1008432" y="3240237"/>
            <a:ext cx="10823794" cy="4497616"/>
            <a:chOff x="0" y="0"/>
            <a:chExt cx="14431726" cy="5996821"/>
          </a:xfrm>
        </p:grpSpPr>
        <p:sp>
          <p:nvSpPr>
            <p:cNvPr name="Freeform 6" id="6"/>
            <p:cNvSpPr/>
            <p:nvPr/>
          </p:nvSpPr>
          <p:spPr>
            <a:xfrm flipH="false" flipV="false" rot="0">
              <a:off x="0" y="0"/>
              <a:ext cx="7081673" cy="5996821"/>
            </a:xfrm>
            <a:custGeom>
              <a:avLst/>
              <a:gdLst/>
              <a:ahLst/>
              <a:cxnLst/>
              <a:rect r="r" b="b" t="t" l="l"/>
              <a:pathLst>
                <a:path h="5996821" w="7081673">
                  <a:moveTo>
                    <a:pt x="0" y="0"/>
                  </a:moveTo>
                  <a:lnTo>
                    <a:pt x="7081673" y="0"/>
                  </a:lnTo>
                  <a:lnTo>
                    <a:pt x="7081673" y="5996821"/>
                  </a:lnTo>
                  <a:lnTo>
                    <a:pt x="0" y="5996821"/>
                  </a:lnTo>
                  <a:lnTo>
                    <a:pt x="0" y="0"/>
                  </a:lnTo>
                  <a:close/>
                </a:path>
              </a:pathLst>
            </a:custGeom>
            <a:blipFill>
              <a:blip r:embed="rId5"/>
              <a:stretch>
                <a:fillRect l="0" t="0" r="0" b="0"/>
              </a:stretch>
            </a:blipFill>
          </p:spPr>
        </p:sp>
        <p:sp>
          <p:nvSpPr>
            <p:cNvPr name="Freeform 7" id="7"/>
            <p:cNvSpPr/>
            <p:nvPr/>
          </p:nvSpPr>
          <p:spPr>
            <a:xfrm flipH="false" flipV="false" rot="0">
              <a:off x="7791001" y="0"/>
              <a:ext cx="6640724" cy="5631661"/>
            </a:xfrm>
            <a:custGeom>
              <a:avLst/>
              <a:gdLst/>
              <a:ahLst/>
              <a:cxnLst/>
              <a:rect r="r" b="b" t="t" l="l"/>
              <a:pathLst>
                <a:path h="5631661" w="6640724">
                  <a:moveTo>
                    <a:pt x="0" y="0"/>
                  </a:moveTo>
                  <a:lnTo>
                    <a:pt x="6640725" y="0"/>
                  </a:lnTo>
                  <a:lnTo>
                    <a:pt x="6640725" y="5631661"/>
                  </a:lnTo>
                  <a:lnTo>
                    <a:pt x="0" y="5631661"/>
                  </a:lnTo>
                  <a:lnTo>
                    <a:pt x="0" y="0"/>
                  </a:lnTo>
                  <a:close/>
                </a:path>
              </a:pathLst>
            </a:custGeom>
            <a:blipFill>
              <a:blip r:embed="rId6"/>
              <a:stretch>
                <a:fillRect l="0" t="0" r="0" b="0"/>
              </a:stretch>
            </a:blipFill>
          </p:spPr>
        </p:sp>
      </p:grpSp>
      <p:sp>
        <p:nvSpPr>
          <p:cNvPr name="TextBox 8" id="8"/>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IV</a:t>
            </a:r>
            <a:r>
              <a:rPr lang="en-US" b="true" sz="6000" strike="noStrike" u="none">
                <a:solidFill>
                  <a:srgbClr val="3849A2"/>
                </a:solidFill>
                <a:latin typeface="Maven Pro Heavy"/>
                <a:ea typeface="Maven Pro Heavy"/>
                <a:cs typeface="Maven Pro Heavy"/>
                <a:sym typeface="Maven Pro Heavy"/>
              </a:rPr>
              <a:t>. Kết quả và thảo luận</a:t>
            </a:r>
          </a:p>
        </p:txBody>
      </p:sp>
      <p:sp>
        <p:nvSpPr>
          <p:cNvPr name="TextBox 9" id="9"/>
          <p:cNvSpPr txBox="true"/>
          <p:nvPr/>
        </p:nvSpPr>
        <p:spPr>
          <a:xfrm rot="0">
            <a:off x="3038914" y="7986441"/>
            <a:ext cx="6762831" cy="98107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24: Điện thế hở mạch và dòng ngắn mạch của máy phát điện nano cấu trúc PVA-PVC </a:t>
            </a:r>
          </a:p>
        </p:txBody>
      </p:sp>
      <p:sp>
        <p:nvSpPr>
          <p:cNvPr name="TextBox 10" id="10"/>
          <p:cNvSpPr txBox="true"/>
          <p:nvPr/>
        </p:nvSpPr>
        <p:spPr>
          <a:xfrm rot="0">
            <a:off x="12521553" y="7986441"/>
            <a:ext cx="4281081" cy="98107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25: Ảnh chụp thực tế máy phát điện nano</a:t>
            </a:r>
          </a:p>
        </p:txBody>
      </p:sp>
      <p:sp>
        <p:nvSpPr>
          <p:cNvPr name="TextBox 11" id="11"/>
          <p:cNvSpPr txBox="true"/>
          <p:nvPr/>
        </p:nvSpPr>
        <p:spPr>
          <a:xfrm rot="0">
            <a:off x="1095085" y="1571006"/>
            <a:ext cx="16164215" cy="11811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Với lớp hoạt động chế tạo bằng phương pháp phủ nhúng, máy phát điện nano cho kết quả như sau: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99895" y="-9092389"/>
            <a:ext cx="11432615" cy="11411829"/>
          </a:xfrm>
          <a:custGeom>
            <a:avLst/>
            <a:gdLst/>
            <a:ahLst/>
            <a:cxnLst/>
            <a:rect r="r" b="b" t="t" l="l"/>
            <a:pathLst>
              <a:path h="11411829" w="11432615">
                <a:moveTo>
                  <a:pt x="0" y="0"/>
                </a:moveTo>
                <a:lnTo>
                  <a:pt x="11432615" y="0"/>
                </a:lnTo>
                <a:lnTo>
                  <a:pt x="11432615" y="11411829"/>
                </a:lnTo>
                <a:lnTo>
                  <a:pt x="0" y="11411829"/>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25769" y="8125560"/>
            <a:ext cx="10189949" cy="10171421"/>
          </a:xfrm>
          <a:custGeom>
            <a:avLst/>
            <a:gdLst/>
            <a:ahLst/>
            <a:cxnLst/>
            <a:rect r="r" b="b" t="t" l="l"/>
            <a:pathLst>
              <a:path h="10171421" w="10189949">
                <a:moveTo>
                  <a:pt x="0" y="0"/>
                </a:moveTo>
                <a:lnTo>
                  <a:pt x="10189949" y="0"/>
                </a:lnTo>
                <a:lnTo>
                  <a:pt x="10189949" y="10171421"/>
                </a:lnTo>
                <a:lnTo>
                  <a:pt x="0" y="10171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743166" y="1028700"/>
          <a:ext cx="14801668" cy="6398419"/>
        </p:xfrm>
        <a:graphic>
          <a:graphicData uri="http://schemas.openxmlformats.org/drawingml/2006/table">
            <a:tbl>
              <a:tblPr/>
              <a:tblGrid>
                <a:gridCol w="1966128"/>
                <a:gridCol w="390834"/>
                <a:gridCol w="12444706"/>
              </a:tblGrid>
              <a:tr h="3045619">
                <a:tc gridSpan="3">
                  <a:txBody>
                    <a:bodyPr anchor="t" rtlCol="false"/>
                    <a:lstStyle/>
                    <a:p>
                      <a:pPr algn="ctr">
                        <a:lnSpc>
                          <a:spcPts val="7699"/>
                        </a:lnSpc>
                        <a:defRPr/>
                      </a:pPr>
                      <a:r>
                        <a:rPr lang="en-US" sz="5499" b="true">
                          <a:solidFill>
                            <a:srgbClr val="3849A2"/>
                          </a:solidFill>
                          <a:latin typeface="Maven Pro Heavy"/>
                          <a:ea typeface="Maven Pro Heavy"/>
                          <a:cs typeface="Maven Pro Heavy"/>
                          <a:sym typeface="Maven Pro Heavy"/>
                        </a:rPr>
                        <a:t>Nội dung</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hMerge="true">
                  <a:txBody>
                    <a:bodyPr anchor="t" rtlCol="false"/>
                    <a:lstStyle/>
                    <a:p>
                      <a:pPr algn="ctr">
                        <a:lnSpc>
                          <a:spcPts val="7699"/>
                        </a:lnSpc>
                        <a:defRPr/>
                      </a:pPr>
                      <a:r>
                        <a:rPr lang="en-US" sz="5499" b="true">
                          <a:solidFill>
                            <a:srgbClr val="3849A2"/>
                          </a:solidFill>
                          <a:latin typeface="Maven Pro Heavy"/>
                          <a:ea typeface="Maven Pro Heavy"/>
                          <a:cs typeface="Maven Pro Heavy"/>
                          <a:sym typeface="Maven Pro Heavy"/>
                        </a:rPr>
                        <a:t>Nội dung</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hMerge="true">
                  <a:txBody>
                    <a:bodyPr anchor="t" rtlCol="false"/>
                    <a:lstStyle/>
                    <a:p>
                      <a:pPr algn="ctr">
                        <a:lnSpc>
                          <a:spcPts val="7699"/>
                        </a:lnSpc>
                        <a:defRPr/>
                      </a:pPr>
                      <a:r>
                        <a:rPr lang="en-US" sz="5499" b="true">
                          <a:solidFill>
                            <a:srgbClr val="3849A2"/>
                          </a:solidFill>
                          <a:latin typeface="Maven Pro Heavy"/>
                          <a:ea typeface="Maven Pro Heavy"/>
                          <a:cs typeface="Maven Pro Heavy"/>
                          <a:sym typeface="Maven Pro Heavy"/>
                        </a:rPr>
                        <a:t>Nội dung</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just">
                        <a:lnSpc>
                          <a:spcPts val="6300"/>
                        </a:lnSpc>
                        <a:defRPr/>
                      </a:pPr>
                      <a:r>
                        <a:rPr lang="en-US" sz="4500">
                          <a:solidFill>
                            <a:srgbClr val="202020"/>
                          </a:solidFill>
                          <a:latin typeface="Arial"/>
                          <a:ea typeface="Arial"/>
                          <a:cs typeface="Arial"/>
                          <a:sym typeface="Arial"/>
                        </a:rPr>
                        <a:t>I.</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63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6300"/>
                        </a:lnSpc>
                        <a:defRPr/>
                      </a:pPr>
                      <a:r>
                        <a:rPr lang="en-US" sz="4500">
                          <a:solidFill>
                            <a:srgbClr val="202020"/>
                          </a:solidFill>
                          <a:latin typeface="Arial"/>
                          <a:ea typeface="Arial"/>
                          <a:cs typeface="Arial"/>
                          <a:sym typeface="Arial"/>
                        </a:rPr>
                        <a:t>Tổng quan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just">
                        <a:lnSpc>
                          <a:spcPts val="6300"/>
                        </a:lnSpc>
                        <a:defRPr/>
                      </a:pPr>
                      <a:r>
                        <a:rPr lang="en-US" sz="4500">
                          <a:solidFill>
                            <a:srgbClr val="202020"/>
                          </a:solidFill>
                          <a:latin typeface="Arial"/>
                          <a:ea typeface="Arial"/>
                          <a:cs typeface="Arial"/>
                          <a:sym typeface="Arial"/>
                        </a:rPr>
                        <a:t>II.</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63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6300"/>
                        </a:lnSpc>
                        <a:defRPr/>
                      </a:pPr>
                      <a:r>
                        <a:rPr lang="en-US" sz="4500">
                          <a:solidFill>
                            <a:srgbClr val="202020"/>
                          </a:solidFill>
                          <a:latin typeface="Arial"/>
                          <a:ea typeface="Arial"/>
                          <a:cs typeface="Arial"/>
                          <a:sym typeface="Arial"/>
                        </a:rPr>
                        <a:t>Thiết kế, chế tạo máy sơn phủ</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just">
                        <a:lnSpc>
                          <a:spcPts val="6300"/>
                        </a:lnSpc>
                        <a:defRPr/>
                      </a:pPr>
                      <a:r>
                        <a:rPr lang="en-US" sz="4500">
                          <a:solidFill>
                            <a:srgbClr val="202020"/>
                          </a:solidFill>
                          <a:latin typeface="Arial"/>
                          <a:ea typeface="Arial"/>
                          <a:cs typeface="Arial"/>
                          <a:sym typeface="Arial"/>
                        </a:rPr>
                        <a:t>III.</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63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6300"/>
                        </a:lnSpc>
                        <a:defRPr/>
                      </a:pPr>
                      <a:r>
                        <a:rPr lang="en-US" sz="4500">
                          <a:solidFill>
                            <a:srgbClr val="202020"/>
                          </a:solidFill>
                          <a:latin typeface="Arial"/>
                          <a:ea typeface="Arial"/>
                          <a:cs typeface="Arial"/>
                          <a:sym typeface="Arial"/>
                        </a:rPr>
                        <a:t>Ứng dụng máy phủ nhúng chế tạo màng mỏng</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just">
                        <a:lnSpc>
                          <a:spcPts val="6300"/>
                        </a:lnSpc>
                        <a:defRPr/>
                      </a:pPr>
                      <a:r>
                        <a:rPr lang="en-US" sz="4500">
                          <a:solidFill>
                            <a:srgbClr val="000000"/>
                          </a:solidFill>
                          <a:latin typeface="Arial"/>
                          <a:ea typeface="Arial"/>
                          <a:cs typeface="Arial"/>
                          <a:sym typeface="Arial"/>
                        </a:rPr>
                        <a:t>IV.</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63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6300"/>
                        </a:lnSpc>
                        <a:defRPr/>
                      </a:pPr>
                      <a:r>
                        <a:rPr lang="en-US" sz="4500">
                          <a:solidFill>
                            <a:srgbClr val="000000"/>
                          </a:solidFill>
                          <a:latin typeface="Arial"/>
                          <a:ea typeface="Arial"/>
                          <a:cs typeface="Arial"/>
                          <a:sym typeface="Arial"/>
                        </a:rPr>
                        <a:t>Kết quả và thảo luận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929074" y="5827450"/>
            <a:ext cx="7913465" cy="3148638"/>
          </a:xfrm>
          <a:custGeom>
            <a:avLst/>
            <a:gdLst/>
            <a:ahLst/>
            <a:cxnLst/>
            <a:rect r="r" b="b" t="t" l="l"/>
            <a:pathLst>
              <a:path h="3148638" w="7913465">
                <a:moveTo>
                  <a:pt x="0" y="0"/>
                </a:moveTo>
                <a:lnTo>
                  <a:pt x="7913466" y="0"/>
                </a:lnTo>
                <a:lnTo>
                  <a:pt x="7913466" y="3148638"/>
                </a:lnTo>
                <a:lnTo>
                  <a:pt x="0" y="3148638"/>
                </a:lnTo>
                <a:lnTo>
                  <a:pt x="0" y="0"/>
                </a:lnTo>
                <a:close/>
              </a:path>
            </a:pathLst>
          </a:custGeom>
          <a:blipFill>
            <a:blip r:embed="rId4"/>
            <a:stretch>
              <a:fillRect l="0" t="0" r="0" b="0"/>
            </a:stretch>
          </a:blipFill>
        </p:spPr>
      </p:sp>
      <p:sp>
        <p:nvSpPr>
          <p:cNvPr name="TextBox 5" id="5"/>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IV</a:t>
            </a:r>
            <a:r>
              <a:rPr lang="en-US" b="true" sz="6000" strike="noStrike" u="none">
                <a:solidFill>
                  <a:srgbClr val="3849A2"/>
                </a:solidFill>
                <a:latin typeface="Maven Pro Heavy"/>
                <a:ea typeface="Maven Pro Heavy"/>
                <a:cs typeface="Maven Pro Heavy"/>
                <a:sym typeface="Maven Pro Heavy"/>
              </a:rPr>
              <a:t>. Kết quả và thảo luận</a:t>
            </a:r>
          </a:p>
        </p:txBody>
      </p:sp>
      <p:grpSp>
        <p:nvGrpSpPr>
          <p:cNvPr name="Group 6" id="6"/>
          <p:cNvGrpSpPr/>
          <p:nvPr/>
        </p:nvGrpSpPr>
        <p:grpSpPr>
          <a:xfrm rot="0">
            <a:off x="1901869" y="3762522"/>
            <a:ext cx="5404021" cy="3863085"/>
            <a:chOff x="0" y="0"/>
            <a:chExt cx="7205361" cy="5150780"/>
          </a:xfrm>
        </p:grpSpPr>
        <p:sp>
          <p:nvSpPr>
            <p:cNvPr name="TextBox 7" id="7"/>
            <p:cNvSpPr txBox="true"/>
            <p:nvPr/>
          </p:nvSpPr>
          <p:spPr>
            <a:xfrm rot="0">
              <a:off x="0" y="4411005"/>
              <a:ext cx="6947988" cy="739776"/>
            </a:xfrm>
            <a:prstGeom prst="rect">
              <a:avLst/>
            </a:prstGeom>
          </p:spPr>
          <p:txBody>
            <a:bodyPr anchor="t" rtlCol="false" tIns="0" lIns="0" bIns="0" rIns="0">
              <a:spAutoFit/>
            </a:bodyPr>
            <a:lstStyle/>
            <a:p>
              <a:pPr algn="l">
                <a:lnSpc>
                  <a:spcPts val="4499"/>
                </a:lnSpc>
              </a:pPr>
              <a:r>
                <a:rPr lang="en-US" sz="2999">
                  <a:solidFill>
                    <a:srgbClr val="202020"/>
                  </a:solidFill>
                  <a:latin typeface="Arial"/>
                  <a:ea typeface="Arial"/>
                  <a:cs typeface="Arial"/>
                  <a:sym typeface="Arial"/>
                </a:rPr>
                <a:t>Phương pháp </a:t>
              </a:r>
              <a:r>
                <a:rPr lang="en-US" sz="2999">
                  <a:solidFill>
                    <a:srgbClr val="00BF63"/>
                  </a:solidFill>
                  <a:latin typeface="Arial"/>
                  <a:ea typeface="Arial"/>
                  <a:cs typeface="Arial"/>
                  <a:sym typeface="Arial"/>
                </a:rPr>
                <a:t>electrospinning </a:t>
              </a:r>
            </a:p>
          </p:txBody>
        </p:sp>
        <p:sp>
          <p:nvSpPr>
            <p:cNvPr name="TextBox 8" id="8"/>
            <p:cNvSpPr txBox="true"/>
            <p:nvPr/>
          </p:nvSpPr>
          <p:spPr>
            <a:xfrm rot="0">
              <a:off x="0" y="-142875"/>
              <a:ext cx="7205361" cy="739776"/>
            </a:xfrm>
            <a:prstGeom prst="rect">
              <a:avLst/>
            </a:prstGeom>
          </p:spPr>
          <p:txBody>
            <a:bodyPr anchor="t" rtlCol="false" tIns="0" lIns="0" bIns="0" rIns="0">
              <a:spAutoFit/>
            </a:bodyPr>
            <a:lstStyle/>
            <a:p>
              <a:pPr algn="l">
                <a:lnSpc>
                  <a:spcPts val="4499"/>
                </a:lnSpc>
              </a:pPr>
              <a:r>
                <a:rPr lang="en-US" sz="2999">
                  <a:solidFill>
                    <a:srgbClr val="202020"/>
                  </a:solidFill>
                  <a:latin typeface="Arial"/>
                  <a:ea typeface="Arial"/>
                  <a:cs typeface="Arial"/>
                  <a:sym typeface="Arial"/>
                </a:rPr>
                <a:t>Phương pháp </a:t>
              </a:r>
              <a:r>
                <a:rPr lang="en-US" sz="2999">
                  <a:solidFill>
                    <a:srgbClr val="00BF63"/>
                  </a:solidFill>
                  <a:latin typeface="Arial"/>
                  <a:ea typeface="Arial"/>
                  <a:cs typeface="Arial"/>
                  <a:sym typeface="Arial"/>
                </a:rPr>
                <a:t>blade-coating</a:t>
              </a:r>
            </a:p>
          </p:txBody>
        </p:sp>
      </p:grpSp>
      <p:sp>
        <p:nvSpPr>
          <p:cNvPr name="TextBox 9" id="9"/>
          <p:cNvSpPr txBox="true"/>
          <p:nvPr/>
        </p:nvSpPr>
        <p:spPr>
          <a:xfrm rot="0">
            <a:off x="1095085" y="1571006"/>
            <a:ext cx="16164215" cy="11811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So sánh với máy phát điện nano có lớp hoạt động PVA - PVC chế tạo bằng phương pháp electrospinning</a:t>
            </a:r>
          </a:p>
        </p:txBody>
      </p:sp>
      <p:grpSp>
        <p:nvGrpSpPr>
          <p:cNvPr name="Group 10" id="10"/>
          <p:cNvGrpSpPr/>
          <p:nvPr/>
        </p:nvGrpSpPr>
        <p:grpSpPr>
          <a:xfrm rot="0">
            <a:off x="8033396" y="2418731"/>
            <a:ext cx="7640440" cy="3135256"/>
            <a:chOff x="0" y="0"/>
            <a:chExt cx="10187253" cy="4180341"/>
          </a:xfrm>
        </p:grpSpPr>
        <p:sp>
          <p:nvSpPr>
            <p:cNvPr name="Freeform 11" id="11"/>
            <p:cNvSpPr/>
            <p:nvPr/>
          </p:nvSpPr>
          <p:spPr>
            <a:xfrm flipH="false" flipV="false" rot="0">
              <a:off x="0" y="0"/>
              <a:ext cx="4936584" cy="4180341"/>
            </a:xfrm>
            <a:custGeom>
              <a:avLst/>
              <a:gdLst/>
              <a:ahLst/>
              <a:cxnLst/>
              <a:rect r="r" b="b" t="t" l="l"/>
              <a:pathLst>
                <a:path h="4180341" w="4936584">
                  <a:moveTo>
                    <a:pt x="0" y="0"/>
                  </a:moveTo>
                  <a:lnTo>
                    <a:pt x="4936584" y="0"/>
                  </a:lnTo>
                  <a:lnTo>
                    <a:pt x="4936584" y="4180341"/>
                  </a:lnTo>
                  <a:lnTo>
                    <a:pt x="0" y="4180341"/>
                  </a:lnTo>
                  <a:lnTo>
                    <a:pt x="0" y="0"/>
                  </a:lnTo>
                  <a:close/>
                </a:path>
              </a:pathLst>
            </a:custGeom>
            <a:blipFill>
              <a:blip r:embed="rId5"/>
              <a:stretch>
                <a:fillRect l="0" t="0" r="0" b="0"/>
              </a:stretch>
            </a:blipFill>
          </p:spPr>
        </p:sp>
        <p:sp>
          <p:nvSpPr>
            <p:cNvPr name="Freeform 12" id="12"/>
            <p:cNvSpPr/>
            <p:nvPr/>
          </p:nvSpPr>
          <p:spPr>
            <a:xfrm flipH="false" flipV="false" rot="0">
              <a:off x="5558052" y="0"/>
              <a:ext cx="4629202" cy="3925791"/>
            </a:xfrm>
            <a:custGeom>
              <a:avLst/>
              <a:gdLst/>
              <a:ahLst/>
              <a:cxnLst/>
              <a:rect r="r" b="b" t="t" l="l"/>
              <a:pathLst>
                <a:path h="3925791" w="4629202">
                  <a:moveTo>
                    <a:pt x="0" y="0"/>
                  </a:moveTo>
                  <a:lnTo>
                    <a:pt x="4629201" y="0"/>
                  </a:lnTo>
                  <a:lnTo>
                    <a:pt x="4629201" y="3925791"/>
                  </a:lnTo>
                  <a:lnTo>
                    <a:pt x="0" y="3925791"/>
                  </a:lnTo>
                  <a:lnTo>
                    <a:pt x="0" y="0"/>
                  </a:lnTo>
                  <a:close/>
                </a:path>
              </a:pathLst>
            </a:custGeom>
            <a:blipFill>
              <a:blip r:embed="rId6"/>
              <a:stretch>
                <a:fillRect l="0" t="0" r="0" b="0"/>
              </a:stretch>
            </a:blipFill>
          </p:spPr>
        </p:sp>
      </p:grpSp>
      <p:sp>
        <p:nvSpPr>
          <p:cNvPr name="AutoShape 13" id="13"/>
          <p:cNvSpPr/>
          <p:nvPr/>
        </p:nvSpPr>
        <p:spPr>
          <a:xfrm flipV="true">
            <a:off x="1901869" y="5611002"/>
            <a:ext cx="14648504" cy="0"/>
          </a:xfrm>
          <a:prstGeom prst="line">
            <a:avLst/>
          </a:prstGeom>
          <a:ln cap="flat" w="38100">
            <a:solidFill>
              <a:srgbClr val="92CEDC"/>
            </a:solidFill>
            <a:prstDash val="solid"/>
            <a:headEnd type="none" len="sm" w="sm"/>
            <a:tailEnd type="none" len="sm" w="sm"/>
          </a:ln>
        </p:spPr>
      </p:sp>
      <p:sp>
        <p:nvSpPr>
          <p:cNvPr name="TextBox 14" id="14"/>
          <p:cNvSpPr txBox="true"/>
          <p:nvPr/>
        </p:nvSpPr>
        <p:spPr>
          <a:xfrm rot="0">
            <a:off x="8755972" y="9043987"/>
            <a:ext cx="2657878"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Điện thế hở mạch</a:t>
            </a:r>
          </a:p>
        </p:txBody>
      </p:sp>
      <p:sp>
        <p:nvSpPr>
          <p:cNvPr name="TextBox 15" id="15"/>
          <p:cNvSpPr txBox="true"/>
          <p:nvPr/>
        </p:nvSpPr>
        <p:spPr>
          <a:xfrm rot="0">
            <a:off x="12866787" y="9043987"/>
            <a:ext cx="2657878"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Dòng ngắn mạch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306749" y="2503763"/>
            <a:ext cx="9721367" cy="4889213"/>
            <a:chOff x="0" y="0"/>
            <a:chExt cx="12961823" cy="6518951"/>
          </a:xfrm>
        </p:grpSpPr>
        <p:sp>
          <p:nvSpPr>
            <p:cNvPr name="Freeform 5" id="5"/>
            <p:cNvSpPr/>
            <p:nvPr/>
          </p:nvSpPr>
          <p:spPr>
            <a:xfrm flipH="false" flipV="false" rot="0">
              <a:off x="0" y="588955"/>
              <a:ext cx="5737119" cy="5341042"/>
            </a:xfrm>
            <a:custGeom>
              <a:avLst/>
              <a:gdLst/>
              <a:ahLst/>
              <a:cxnLst/>
              <a:rect r="r" b="b" t="t" l="l"/>
              <a:pathLst>
                <a:path h="5341042" w="5737119">
                  <a:moveTo>
                    <a:pt x="0" y="0"/>
                  </a:moveTo>
                  <a:lnTo>
                    <a:pt x="5737119" y="0"/>
                  </a:lnTo>
                  <a:lnTo>
                    <a:pt x="5737119" y="5341042"/>
                  </a:lnTo>
                  <a:lnTo>
                    <a:pt x="0" y="5341042"/>
                  </a:lnTo>
                  <a:lnTo>
                    <a:pt x="0" y="0"/>
                  </a:lnTo>
                  <a:close/>
                </a:path>
              </a:pathLst>
            </a:custGeom>
            <a:blipFill>
              <a:blip r:embed="rId4"/>
              <a:stretch>
                <a:fillRect l="0" t="0" r="0" b="0"/>
              </a:stretch>
            </a:blipFill>
          </p:spPr>
        </p:sp>
        <p:sp>
          <p:nvSpPr>
            <p:cNvPr name="Freeform 6" id="6"/>
            <p:cNvSpPr/>
            <p:nvPr/>
          </p:nvSpPr>
          <p:spPr>
            <a:xfrm flipH="false" flipV="false" rot="0">
              <a:off x="6273043" y="0"/>
              <a:ext cx="6688780" cy="6518951"/>
            </a:xfrm>
            <a:custGeom>
              <a:avLst/>
              <a:gdLst/>
              <a:ahLst/>
              <a:cxnLst/>
              <a:rect r="r" b="b" t="t" l="l"/>
              <a:pathLst>
                <a:path h="6518951" w="6688780">
                  <a:moveTo>
                    <a:pt x="0" y="0"/>
                  </a:moveTo>
                  <a:lnTo>
                    <a:pt x="6688780" y="0"/>
                  </a:lnTo>
                  <a:lnTo>
                    <a:pt x="6688780" y="6518951"/>
                  </a:lnTo>
                  <a:lnTo>
                    <a:pt x="0" y="6518951"/>
                  </a:lnTo>
                  <a:lnTo>
                    <a:pt x="0" y="0"/>
                  </a:lnTo>
                  <a:close/>
                </a:path>
              </a:pathLst>
            </a:custGeom>
            <a:blipFill>
              <a:blip r:embed="rId5"/>
              <a:stretch>
                <a:fillRect l="0" t="-4166" r="0" b="0"/>
              </a:stretch>
            </a:blipFill>
          </p:spPr>
        </p:sp>
      </p:grpSp>
      <p:sp>
        <p:nvSpPr>
          <p:cNvPr name="TextBox 7" id="7"/>
          <p:cNvSpPr txBox="true"/>
          <p:nvPr/>
        </p:nvSpPr>
        <p:spPr>
          <a:xfrm rot="0">
            <a:off x="9918886" y="8287015"/>
            <a:ext cx="6497093" cy="495300"/>
          </a:xfrm>
          <a:prstGeom prst="rect">
            <a:avLst/>
          </a:prstGeom>
        </p:spPr>
        <p:txBody>
          <a:bodyPr anchor="t" rtlCol="false" tIns="0" lIns="0" bIns="0" rIns="0">
            <a:spAutoFit/>
          </a:bodyPr>
          <a:lstStyle/>
          <a:p>
            <a:pPr algn="ctr">
              <a:lnSpc>
                <a:spcPts val="3749"/>
              </a:lnSpc>
            </a:pPr>
            <a:r>
              <a:rPr lang="en-US" sz="2499">
                <a:solidFill>
                  <a:srgbClr val="202020"/>
                </a:solidFill>
                <a:latin typeface="Arial"/>
                <a:ea typeface="Arial"/>
                <a:cs typeface="Arial"/>
                <a:sym typeface="Arial"/>
              </a:rPr>
              <a:t>Hình 26: Tủ thao tác của thiết bị phủ nhúng</a:t>
            </a:r>
          </a:p>
        </p:txBody>
      </p:sp>
      <p:sp>
        <p:nvSpPr>
          <p:cNvPr name="TextBox 8" id="8"/>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Phát triển mở rộng thiết kế</a:t>
            </a:r>
          </a:p>
        </p:txBody>
      </p:sp>
      <p:sp>
        <p:nvSpPr>
          <p:cNvPr name="TextBox 9" id="9"/>
          <p:cNvSpPr txBox="true"/>
          <p:nvPr/>
        </p:nvSpPr>
        <p:spPr>
          <a:xfrm rot="0">
            <a:off x="1334827" y="3236913"/>
            <a:ext cx="6334770" cy="4610100"/>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202020"/>
                </a:solidFill>
                <a:latin typeface="Arial"/>
                <a:ea typeface="Arial"/>
                <a:cs typeface="Arial"/>
                <a:sym typeface="Arial"/>
              </a:rPr>
              <a:t>Xây dựng tủ thao tác cách ly</a:t>
            </a:r>
          </a:p>
          <a:p>
            <a:pPr algn="just">
              <a:lnSpc>
                <a:spcPts val="4500"/>
              </a:lnSpc>
            </a:pPr>
          </a:p>
          <a:p>
            <a:pPr algn="just" marL="647700" indent="-323850" lvl="1">
              <a:lnSpc>
                <a:spcPts val="4500"/>
              </a:lnSpc>
              <a:buFont typeface="Arial"/>
              <a:buChar char="•"/>
            </a:pPr>
            <a:r>
              <a:rPr lang="en-US" sz="3000">
                <a:solidFill>
                  <a:srgbClr val="202020"/>
                </a:solidFill>
                <a:latin typeface="Arial"/>
                <a:ea typeface="Arial"/>
                <a:cs typeface="Arial"/>
                <a:sym typeface="Arial"/>
              </a:rPr>
              <a:t>Sấy mẫu bằng đèn hồng ngoại</a:t>
            </a:r>
          </a:p>
          <a:p>
            <a:pPr algn="just">
              <a:lnSpc>
                <a:spcPts val="4500"/>
              </a:lnSpc>
            </a:pPr>
          </a:p>
          <a:p>
            <a:pPr algn="just" marL="647700" indent="-323850" lvl="1">
              <a:lnSpc>
                <a:spcPts val="4500"/>
              </a:lnSpc>
              <a:buFont typeface="Arial"/>
              <a:buChar char="•"/>
            </a:pPr>
            <a:r>
              <a:rPr lang="en-US" sz="3000">
                <a:solidFill>
                  <a:srgbClr val="202020"/>
                </a:solidFill>
                <a:latin typeface="Arial"/>
                <a:ea typeface="Arial"/>
                <a:cs typeface="Arial"/>
                <a:sym typeface="Arial"/>
              </a:rPr>
              <a:t>Hệ phủ nhúng đa dung dịch</a:t>
            </a:r>
          </a:p>
          <a:p>
            <a:pPr algn="just">
              <a:lnSpc>
                <a:spcPts val="4500"/>
              </a:lnSpc>
            </a:pPr>
          </a:p>
          <a:p>
            <a:pPr algn="just" marL="647700" indent="-323850" lvl="1">
              <a:lnSpc>
                <a:spcPts val="4500"/>
              </a:lnSpc>
              <a:buFont typeface="Arial"/>
              <a:buChar char="•"/>
            </a:pPr>
            <a:r>
              <a:rPr lang="en-US" sz="3000">
                <a:solidFill>
                  <a:srgbClr val="202020"/>
                </a:solidFill>
                <a:latin typeface="Arial"/>
                <a:ea typeface="Arial"/>
                <a:cs typeface="Arial"/>
                <a:sym typeface="Arial"/>
              </a:rPr>
              <a:t>Hoàn thiện quy trình để sản xuất đại trà, giảm giá thành sản xuất</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a:solidFill>
                  <a:srgbClr val="3849A2"/>
                </a:solidFill>
                <a:latin typeface="Maven Pro Heavy"/>
                <a:ea typeface="Maven Pro Heavy"/>
                <a:cs typeface="Maven Pro Heavy"/>
                <a:sym typeface="Maven Pro Heavy"/>
              </a:rPr>
              <a:t>Kết luận</a:t>
            </a:r>
          </a:p>
        </p:txBody>
      </p:sp>
      <p:sp>
        <p:nvSpPr>
          <p:cNvPr name="TextBox 3" id="3"/>
          <p:cNvSpPr txBox="true"/>
          <p:nvPr/>
        </p:nvSpPr>
        <p:spPr>
          <a:xfrm rot="0">
            <a:off x="1095085" y="1571006"/>
            <a:ext cx="16164215" cy="68961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Khóa luận này đã thiết kế, chế tạo và thử nghiệm máy phủ nhúng (dip-coater) cùng với việc sử dụng nó để tạo ra lớp chức năng cho máy phát điện nano (TENGs). Qua nghiên cứu và thử nghiệm, kết quả thu được đã chứng minh rằng máy phủ nhúng có khả năng tạo ra các lớp màng mỏng đồng đều.</a:t>
            </a:r>
          </a:p>
          <a:p>
            <a:pPr algn="just">
              <a:lnSpc>
                <a:spcPts val="4500"/>
              </a:lnSpc>
            </a:pPr>
          </a:p>
          <a:p>
            <a:pPr algn="just">
              <a:lnSpc>
                <a:spcPts val="4500"/>
              </a:lnSpc>
            </a:pPr>
            <a:r>
              <a:rPr lang="en-US" sz="3000">
                <a:solidFill>
                  <a:srgbClr val="202020"/>
                </a:solidFill>
                <a:latin typeface="Arial"/>
                <a:ea typeface="Arial"/>
                <a:cs typeface="Arial"/>
                <a:sym typeface="Arial"/>
              </a:rPr>
              <a:t>C</a:t>
            </a:r>
            <a:r>
              <a:rPr lang="en-US" sz="3000">
                <a:solidFill>
                  <a:srgbClr val="202020"/>
                </a:solidFill>
                <a:latin typeface="Arial"/>
                <a:ea typeface="Arial"/>
                <a:cs typeface="Arial"/>
                <a:sym typeface="Arial"/>
              </a:rPr>
              <a:t>ác kết quả thử nghiệm cho thấy lớp hoạt động của TENGs được chế tạo bằng máy phủ nhúng có thể đáp ứng được các yêu cầu về điện áp và dòng điện. Phương pháp phủ nhúng đã cho thấy tiềm năng lớn trong việc cải thiện cấu trúc màng chế tạo bằng phương pháp electrospinning.</a:t>
            </a:r>
          </a:p>
          <a:p>
            <a:pPr algn="just">
              <a:lnSpc>
                <a:spcPts val="4500"/>
              </a:lnSpc>
            </a:pPr>
          </a:p>
          <a:p>
            <a:pPr algn="just">
              <a:lnSpc>
                <a:spcPts val="4500"/>
              </a:lnSpc>
            </a:pPr>
            <a:r>
              <a:rPr lang="en-US" sz="3000">
                <a:solidFill>
                  <a:srgbClr val="202020"/>
                </a:solidFill>
                <a:latin typeface="Arial"/>
                <a:ea typeface="Arial"/>
                <a:cs typeface="Arial"/>
                <a:sym typeface="Arial"/>
              </a:rPr>
              <a:t>Hướng phát triển trong tương lai: Tạo ra sản phẩm độ tin cậy cao hơn với chi phí thấp hơn để phổ biến thiết bị trong các phòng thí nghiệm.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65381" y="421453"/>
            <a:ext cx="6957239" cy="904875"/>
          </a:xfrm>
          <a:prstGeom prst="rect">
            <a:avLst/>
          </a:prstGeom>
        </p:spPr>
        <p:txBody>
          <a:bodyPr anchor="t" rtlCol="false" tIns="0" lIns="0" bIns="0" rIns="0">
            <a:spAutoFit/>
          </a:bodyPr>
          <a:lstStyle/>
          <a:p>
            <a:pPr algn="l">
              <a:lnSpc>
                <a:spcPts val="7199"/>
              </a:lnSpc>
            </a:pPr>
            <a:r>
              <a:rPr lang="en-US" b="true" sz="5999">
                <a:solidFill>
                  <a:srgbClr val="000000"/>
                </a:solidFill>
                <a:latin typeface="Asap Medium"/>
                <a:ea typeface="Asap Medium"/>
                <a:cs typeface="Asap Medium"/>
                <a:sym typeface="Asap Medium"/>
              </a:rPr>
              <a:t>Tài liệu Tham khảo</a:t>
            </a:r>
          </a:p>
        </p:txBody>
      </p:sp>
      <p:sp>
        <p:nvSpPr>
          <p:cNvPr name="Freeform 3" id="3"/>
          <p:cNvSpPr/>
          <p:nvPr/>
        </p:nvSpPr>
        <p:spPr>
          <a:xfrm flipH="false" flipV="false" rot="0">
            <a:off x="-4335206" y="-6972227"/>
            <a:ext cx="8313671" cy="8298555"/>
          </a:xfrm>
          <a:custGeom>
            <a:avLst/>
            <a:gdLst/>
            <a:ahLst/>
            <a:cxnLst/>
            <a:rect r="r" b="b" t="t" l="l"/>
            <a:pathLst>
              <a:path h="8298555" w="8313671">
                <a:moveTo>
                  <a:pt x="0" y="0"/>
                </a:moveTo>
                <a:lnTo>
                  <a:pt x="8313671" y="0"/>
                </a:lnTo>
                <a:lnTo>
                  <a:pt x="8313671" y="8298555"/>
                </a:lnTo>
                <a:lnTo>
                  <a:pt x="0" y="829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20736" y="6526724"/>
            <a:ext cx="6131240" cy="1932394"/>
            <a:chOff x="0" y="0"/>
            <a:chExt cx="4625495" cy="1457826"/>
          </a:xfrm>
        </p:grpSpPr>
        <p:sp>
          <p:nvSpPr>
            <p:cNvPr name="Freeform 3" id="3"/>
            <p:cNvSpPr/>
            <p:nvPr/>
          </p:nvSpPr>
          <p:spPr>
            <a:xfrm flipH="false" flipV="false" rot="0">
              <a:off x="0" y="0"/>
              <a:ext cx="4625496" cy="1457826"/>
            </a:xfrm>
            <a:custGeom>
              <a:avLst/>
              <a:gdLst/>
              <a:ahLst/>
              <a:cxnLst/>
              <a:rect r="r" b="b" t="t" l="l"/>
              <a:pathLst>
                <a:path h="1457826" w="4625496">
                  <a:moveTo>
                    <a:pt x="0" y="0"/>
                  </a:moveTo>
                  <a:lnTo>
                    <a:pt x="4625496" y="0"/>
                  </a:lnTo>
                  <a:lnTo>
                    <a:pt x="4625496" y="1457826"/>
                  </a:lnTo>
                  <a:lnTo>
                    <a:pt x="0" y="1457826"/>
                  </a:lnTo>
                  <a:close/>
                </a:path>
              </a:pathLst>
            </a:custGeom>
            <a:solidFill>
              <a:srgbClr val="F4F4F4"/>
            </a:solidFill>
            <a:ln w="19050" cap="sq">
              <a:solidFill>
                <a:srgbClr val="000000"/>
              </a:solidFill>
              <a:prstDash val="solid"/>
              <a:miter/>
            </a:ln>
          </p:spPr>
        </p:sp>
        <p:sp>
          <p:nvSpPr>
            <p:cNvPr name="TextBox 4" id="4"/>
            <p:cNvSpPr txBox="true"/>
            <p:nvPr/>
          </p:nvSpPr>
          <p:spPr>
            <a:xfrm>
              <a:off x="0" y="-19050"/>
              <a:ext cx="4625495" cy="1476876"/>
            </a:xfrm>
            <a:prstGeom prst="rect">
              <a:avLst/>
            </a:prstGeom>
          </p:spPr>
          <p:txBody>
            <a:bodyPr anchor="ctr" rtlCol="false" tIns="254000" lIns="254000" bIns="254000" rIns="254000"/>
            <a:lstStyle/>
            <a:p>
              <a:pPr algn="l">
                <a:lnSpc>
                  <a:spcPts val="2380"/>
                </a:lnSpc>
              </a:pPr>
              <a:r>
                <a:rPr lang="en-US" b="true" sz="1700">
                  <a:solidFill>
                    <a:srgbClr val="FF68D4"/>
                  </a:solidFill>
                  <a:latin typeface="Muli Semi-Bold"/>
                  <a:ea typeface="Muli Semi-Bold"/>
                  <a:cs typeface="Muli Semi-Bold"/>
                  <a:sym typeface="Muli Semi-Bold"/>
                </a:rPr>
                <a:t>Mẹo:</a:t>
              </a:r>
              <a:r>
                <a:rPr lang="en-US" sz="1700">
                  <a:solidFill>
                    <a:srgbClr val="000000"/>
                  </a:solidFill>
                  <a:latin typeface="Muli"/>
                  <a:ea typeface="Muli"/>
                  <a:cs typeface="Muli"/>
                  <a:sym typeface="Muli"/>
                </a:rPr>
                <a:t> 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grpSp>
        <p:nvGrpSpPr>
          <p:cNvPr name="Group 5" id="5"/>
          <p:cNvGrpSpPr/>
          <p:nvPr/>
        </p:nvGrpSpPr>
        <p:grpSpPr>
          <a:xfrm rot="0">
            <a:off x="7164409" y="4212229"/>
            <a:ext cx="3523234" cy="1500320"/>
            <a:chOff x="0" y="0"/>
            <a:chExt cx="812800" cy="346119"/>
          </a:xfrm>
        </p:grpSpPr>
        <p:sp>
          <p:nvSpPr>
            <p:cNvPr name="Freeform 6" id="6"/>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FFFFFF"/>
            </a:solidFill>
            <a:ln w="38100" cap="sq">
              <a:solidFill>
                <a:srgbClr val="FF68D4"/>
              </a:solidFill>
              <a:prstDash val="solid"/>
              <a:miter/>
            </a:ln>
          </p:spPr>
        </p:sp>
        <p:sp>
          <p:nvSpPr>
            <p:cNvPr name="TextBox 7" id="7"/>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000000"/>
                  </a:solidFill>
                  <a:latin typeface="Muli"/>
                  <a:ea typeface="Muli"/>
                  <a:cs typeface="Muli"/>
                  <a:sym typeface="Muli"/>
                </a:rPr>
                <a:t>Thêm chủ đề chính</a:t>
              </a:r>
            </a:p>
          </p:txBody>
        </p:sp>
      </p:grpSp>
      <p:grpSp>
        <p:nvGrpSpPr>
          <p:cNvPr name="Group 8" id="8"/>
          <p:cNvGrpSpPr/>
          <p:nvPr/>
        </p:nvGrpSpPr>
        <p:grpSpPr>
          <a:xfrm rot="0">
            <a:off x="4399560" y="4417227"/>
            <a:ext cx="1742542" cy="1090322"/>
            <a:chOff x="0" y="0"/>
            <a:chExt cx="851072" cy="532522"/>
          </a:xfrm>
        </p:grpSpPr>
        <p:sp>
          <p:nvSpPr>
            <p:cNvPr name="Freeform 9" id="9"/>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FFFFFF"/>
            </a:solidFill>
            <a:ln w="38100" cap="sq">
              <a:solidFill>
                <a:srgbClr val="FF68D4"/>
              </a:solidFill>
              <a:prstDash val="solid"/>
              <a:miter/>
            </a:ln>
          </p:spPr>
        </p:sp>
        <p:sp>
          <p:nvSpPr>
            <p:cNvPr name="TextBox 10" id="10"/>
            <p:cNvSpPr txBox="true"/>
            <p:nvPr/>
          </p:nvSpPr>
          <p:spPr>
            <a:xfrm>
              <a:off x="0" y="-28575"/>
              <a:ext cx="851072"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liên quan</a:t>
              </a:r>
            </a:p>
          </p:txBody>
        </p:sp>
      </p:grpSp>
      <p:grpSp>
        <p:nvGrpSpPr>
          <p:cNvPr name="Group 11" id="11"/>
          <p:cNvGrpSpPr/>
          <p:nvPr/>
        </p:nvGrpSpPr>
        <p:grpSpPr>
          <a:xfrm rot="0">
            <a:off x="7958385" y="2343971"/>
            <a:ext cx="1935282" cy="1090322"/>
            <a:chOff x="0" y="0"/>
            <a:chExt cx="945208" cy="532522"/>
          </a:xfrm>
        </p:grpSpPr>
        <p:sp>
          <p:nvSpPr>
            <p:cNvPr name="Freeform 12" id="12"/>
            <p:cNvSpPr/>
            <p:nvPr/>
          </p:nvSpPr>
          <p:spPr>
            <a:xfrm flipH="false" flipV="false" rot="0">
              <a:off x="0" y="0"/>
              <a:ext cx="945208" cy="532522"/>
            </a:xfrm>
            <a:custGeom>
              <a:avLst/>
              <a:gdLst/>
              <a:ahLst/>
              <a:cxnLst/>
              <a:rect r="r" b="b" t="t" l="l"/>
              <a:pathLst>
                <a:path h="532522" w="945208">
                  <a:moveTo>
                    <a:pt x="0" y="0"/>
                  </a:moveTo>
                  <a:lnTo>
                    <a:pt x="945208" y="0"/>
                  </a:lnTo>
                  <a:lnTo>
                    <a:pt x="945208" y="532522"/>
                  </a:lnTo>
                  <a:lnTo>
                    <a:pt x="0" y="532522"/>
                  </a:lnTo>
                  <a:close/>
                </a:path>
              </a:pathLst>
            </a:custGeom>
            <a:solidFill>
              <a:srgbClr val="FFFFFF"/>
            </a:solidFill>
            <a:ln w="38100" cap="sq">
              <a:solidFill>
                <a:srgbClr val="FF68D4"/>
              </a:solidFill>
              <a:prstDash val="solid"/>
              <a:miter/>
            </a:ln>
          </p:spPr>
        </p:sp>
        <p:sp>
          <p:nvSpPr>
            <p:cNvPr name="TextBox 13" id="13"/>
            <p:cNvSpPr txBox="true"/>
            <p:nvPr/>
          </p:nvSpPr>
          <p:spPr>
            <a:xfrm>
              <a:off x="0" y="-28575"/>
              <a:ext cx="945208"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liên quan</a:t>
              </a:r>
            </a:p>
          </p:txBody>
        </p:sp>
      </p:grpSp>
      <p:grpSp>
        <p:nvGrpSpPr>
          <p:cNvPr name="Group 14" id="14"/>
          <p:cNvGrpSpPr/>
          <p:nvPr/>
        </p:nvGrpSpPr>
        <p:grpSpPr>
          <a:xfrm rot="0">
            <a:off x="7933362" y="6578386"/>
            <a:ext cx="1985329" cy="1090322"/>
            <a:chOff x="0" y="0"/>
            <a:chExt cx="969651" cy="532522"/>
          </a:xfrm>
        </p:grpSpPr>
        <p:sp>
          <p:nvSpPr>
            <p:cNvPr name="Freeform 15" id="15"/>
            <p:cNvSpPr/>
            <p:nvPr/>
          </p:nvSpPr>
          <p:spPr>
            <a:xfrm flipH="false" flipV="false" rot="0">
              <a:off x="0" y="0"/>
              <a:ext cx="969651" cy="532522"/>
            </a:xfrm>
            <a:custGeom>
              <a:avLst/>
              <a:gdLst/>
              <a:ahLst/>
              <a:cxnLst/>
              <a:rect r="r" b="b" t="t" l="l"/>
              <a:pathLst>
                <a:path h="532522" w="969651">
                  <a:moveTo>
                    <a:pt x="0" y="0"/>
                  </a:moveTo>
                  <a:lnTo>
                    <a:pt x="969651" y="0"/>
                  </a:lnTo>
                  <a:lnTo>
                    <a:pt x="969651" y="532522"/>
                  </a:lnTo>
                  <a:lnTo>
                    <a:pt x="0" y="532522"/>
                  </a:lnTo>
                  <a:close/>
                </a:path>
              </a:pathLst>
            </a:custGeom>
            <a:solidFill>
              <a:srgbClr val="FFFFFF"/>
            </a:solidFill>
            <a:ln w="38100" cap="sq">
              <a:solidFill>
                <a:srgbClr val="FF68D4"/>
              </a:solidFill>
              <a:prstDash val="solid"/>
              <a:miter/>
            </a:ln>
          </p:spPr>
        </p:sp>
        <p:sp>
          <p:nvSpPr>
            <p:cNvPr name="TextBox 16" id="16"/>
            <p:cNvSpPr txBox="true"/>
            <p:nvPr/>
          </p:nvSpPr>
          <p:spPr>
            <a:xfrm>
              <a:off x="0" y="-28575"/>
              <a:ext cx="969651"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liên quan</a:t>
              </a:r>
            </a:p>
          </p:txBody>
        </p:sp>
      </p:grpSp>
      <p:grpSp>
        <p:nvGrpSpPr>
          <p:cNvPr name="Group 17" id="17"/>
          <p:cNvGrpSpPr/>
          <p:nvPr/>
        </p:nvGrpSpPr>
        <p:grpSpPr>
          <a:xfrm rot="0">
            <a:off x="11709950" y="4417227"/>
            <a:ext cx="1742542" cy="1090322"/>
            <a:chOff x="0" y="0"/>
            <a:chExt cx="851072" cy="532522"/>
          </a:xfrm>
        </p:grpSpPr>
        <p:sp>
          <p:nvSpPr>
            <p:cNvPr name="Freeform 18" id="18"/>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FFFFFF"/>
            </a:solidFill>
            <a:ln w="38100" cap="sq">
              <a:solidFill>
                <a:srgbClr val="FF68D4"/>
              </a:solidFill>
              <a:prstDash val="solid"/>
              <a:miter/>
            </a:ln>
          </p:spPr>
        </p:sp>
        <p:sp>
          <p:nvSpPr>
            <p:cNvPr name="TextBox 19" id="19"/>
            <p:cNvSpPr txBox="true"/>
            <p:nvPr/>
          </p:nvSpPr>
          <p:spPr>
            <a:xfrm>
              <a:off x="0" y="-28575"/>
              <a:ext cx="851072"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liên quan</a:t>
              </a:r>
            </a:p>
          </p:txBody>
        </p:sp>
      </p:grpSp>
      <p:sp>
        <p:nvSpPr>
          <p:cNvPr name="AutoShape 20" id="20"/>
          <p:cNvSpPr/>
          <p:nvPr/>
        </p:nvSpPr>
        <p:spPr>
          <a:xfrm>
            <a:off x="6142102" y="4952863"/>
            <a:ext cx="1022308" cy="19050"/>
          </a:xfrm>
          <a:prstGeom prst="line">
            <a:avLst/>
          </a:prstGeom>
          <a:ln cap="rnd" w="19050">
            <a:solidFill>
              <a:srgbClr val="000000"/>
            </a:solidFill>
            <a:prstDash val="solid"/>
            <a:headEnd type="none" len="sm" w="sm"/>
            <a:tailEnd type="triangle" len="med" w="lg"/>
          </a:ln>
        </p:spPr>
      </p:sp>
      <p:sp>
        <p:nvSpPr>
          <p:cNvPr name="AutoShape 21" id="21"/>
          <p:cNvSpPr/>
          <p:nvPr/>
        </p:nvSpPr>
        <p:spPr>
          <a:xfrm>
            <a:off x="8537058" y="3813736"/>
            <a:ext cx="777935" cy="19050"/>
          </a:xfrm>
          <a:prstGeom prst="line">
            <a:avLst/>
          </a:prstGeom>
          <a:ln cap="rnd" w="19050">
            <a:solidFill>
              <a:srgbClr val="000000"/>
            </a:solidFill>
            <a:prstDash val="solid"/>
            <a:headEnd type="none" len="sm" w="sm"/>
            <a:tailEnd type="triangle" len="med" w="lg"/>
          </a:ln>
        </p:spPr>
      </p:sp>
      <p:sp>
        <p:nvSpPr>
          <p:cNvPr name="AutoShape 22" id="22"/>
          <p:cNvSpPr/>
          <p:nvPr/>
        </p:nvSpPr>
        <p:spPr>
          <a:xfrm>
            <a:off x="8493107" y="6135942"/>
            <a:ext cx="865838" cy="19050"/>
          </a:xfrm>
          <a:prstGeom prst="line">
            <a:avLst/>
          </a:prstGeom>
          <a:ln cap="rnd" w="19050">
            <a:solidFill>
              <a:srgbClr val="000000"/>
            </a:solidFill>
            <a:prstDash val="solid"/>
            <a:headEnd type="none" len="sm" w="sm"/>
            <a:tailEnd type="triangle" len="med" w="lg"/>
          </a:ln>
        </p:spPr>
      </p:sp>
      <p:grpSp>
        <p:nvGrpSpPr>
          <p:cNvPr name="Group 23" id="23"/>
          <p:cNvGrpSpPr/>
          <p:nvPr/>
        </p:nvGrpSpPr>
        <p:grpSpPr>
          <a:xfrm rot="0">
            <a:off x="10373141" y="2441390"/>
            <a:ext cx="2272258" cy="895485"/>
            <a:chOff x="0" y="0"/>
            <a:chExt cx="1109790" cy="437362"/>
          </a:xfrm>
        </p:grpSpPr>
        <p:sp>
          <p:nvSpPr>
            <p:cNvPr name="Freeform 24" id="24"/>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a:ln w="38100" cap="sq">
              <a:solidFill>
                <a:srgbClr val="FF68D4"/>
              </a:solidFill>
              <a:prstDash val="solid"/>
              <a:miter/>
            </a:ln>
          </p:spPr>
        </p:sp>
        <p:sp>
          <p:nvSpPr>
            <p:cNvPr name="TextBox 25" id="25"/>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phụ</a:t>
              </a:r>
            </a:p>
          </p:txBody>
        </p:sp>
      </p:grpSp>
      <p:sp>
        <p:nvSpPr>
          <p:cNvPr name="AutoShape 26" id="26"/>
          <p:cNvSpPr/>
          <p:nvPr/>
        </p:nvSpPr>
        <p:spPr>
          <a:xfrm>
            <a:off x="9893667" y="2889132"/>
            <a:ext cx="479474" cy="0"/>
          </a:xfrm>
          <a:prstGeom prst="line">
            <a:avLst/>
          </a:prstGeom>
          <a:ln cap="rnd" w="19050">
            <a:solidFill>
              <a:srgbClr val="000000"/>
            </a:solidFill>
            <a:prstDash val="solid"/>
            <a:headEnd type="none" len="sm" w="sm"/>
            <a:tailEnd type="triangle" len="med" w="lg"/>
          </a:ln>
        </p:spPr>
      </p:sp>
      <p:grpSp>
        <p:nvGrpSpPr>
          <p:cNvPr name="Group 27" id="27"/>
          <p:cNvGrpSpPr/>
          <p:nvPr/>
        </p:nvGrpSpPr>
        <p:grpSpPr>
          <a:xfrm rot="0">
            <a:off x="10557861" y="905248"/>
            <a:ext cx="1908279" cy="1023176"/>
            <a:chOff x="0" y="0"/>
            <a:chExt cx="932019" cy="499727"/>
          </a:xfrm>
        </p:grpSpPr>
        <p:sp>
          <p:nvSpPr>
            <p:cNvPr name="Freeform 28" id="28"/>
            <p:cNvSpPr/>
            <p:nvPr/>
          </p:nvSpPr>
          <p:spPr>
            <a:xfrm flipH="false" flipV="false" rot="0">
              <a:off x="0" y="0"/>
              <a:ext cx="932019" cy="499727"/>
            </a:xfrm>
            <a:custGeom>
              <a:avLst/>
              <a:gdLst/>
              <a:ahLst/>
              <a:cxnLst/>
              <a:rect r="r" b="b" t="t" l="l"/>
              <a:pathLst>
                <a:path h="499727" w="932019">
                  <a:moveTo>
                    <a:pt x="0" y="0"/>
                  </a:moveTo>
                  <a:lnTo>
                    <a:pt x="932019" y="0"/>
                  </a:lnTo>
                  <a:lnTo>
                    <a:pt x="932019" y="499727"/>
                  </a:lnTo>
                  <a:lnTo>
                    <a:pt x="0" y="499727"/>
                  </a:lnTo>
                  <a:close/>
                </a:path>
              </a:pathLst>
            </a:custGeom>
            <a:solidFill>
              <a:srgbClr val="FFFFFF"/>
            </a:solidFill>
            <a:ln w="38100" cap="sq">
              <a:solidFill>
                <a:srgbClr val="FF68D4"/>
              </a:solidFill>
              <a:prstDash val="solid"/>
              <a:miter/>
            </a:ln>
          </p:spPr>
        </p:sp>
        <p:sp>
          <p:nvSpPr>
            <p:cNvPr name="TextBox 29" id="29"/>
            <p:cNvSpPr txBox="true"/>
            <p:nvPr/>
          </p:nvSpPr>
          <p:spPr>
            <a:xfrm>
              <a:off x="0" y="-28575"/>
              <a:ext cx="932019" cy="528302"/>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a:t>
              </a:r>
            </a:p>
            <a:p>
              <a:pPr algn="ctr">
                <a:lnSpc>
                  <a:spcPts val="2100"/>
                </a:lnSpc>
              </a:pPr>
              <a:r>
                <a:rPr lang="en-US" sz="1500">
                  <a:solidFill>
                    <a:srgbClr val="000000"/>
                  </a:solidFill>
                  <a:latin typeface="Muli"/>
                  <a:ea typeface="Muli"/>
                  <a:cs typeface="Muli"/>
                  <a:sym typeface="Muli"/>
                </a:rPr>
                <a:t>phụ hơn nữa</a:t>
              </a:r>
            </a:p>
          </p:txBody>
        </p:sp>
      </p:grpSp>
      <p:grpSp>
        <p:nvGrpSpPr>
          <p:cNvPr name="Group 30" id="30"/>
          <p:cNvGrpSpPr/>
          <p:nvPr/>
        </p:nvGrpSpPr>
        <p:grpSpPr>
          <a:xfrm rot="0">
            <a:off x="13277711" y="2374877"/>
            <a:ext cx="1914176" cy="1023176"/>
            <a:chOff x="0" y="0"/>
            <a:chExt cx="934899" cy="499727"/>
          </a:xfrm>
        </p:grpSpPr>
        <p:sp>
          <p:nvSpPr>
            <p:cNvPr name="Freeform 31" id="31"/>
            <p:cNvSpPr/>
            <p:nvPr/>
          </p:nvSpPr>
          <p:spPr>
            <a:xfrm flipH="false" flipV="false" rot="0">
              <a:off x="0" y="0"/>
              <a:ext cx="934899" cy="499727"/>
            </a:xfrm>
            <a:custGeom>
              <a:avLst/>
              <a:gdLst/>
              <a:ahLst/>
              <a:cxnLst/>
              <a:rect r="r" b="b" t="t" l="l"/>
              <a:pathLst>
                <a:path h="499727" w="934899">
                  <a:moveTo>
                    <a:pt x="0" y="0"/>
                  </a:moveTo>
                  <a:lnTo>
                    <a:pt x="934899" y="0"/>
                  </a:lnTo>
                  <a:lnTo>
                    <a:pt x="934899" y="499727"/>
                  </a:lnTo>
                  <a:lnTo>
                    <a:pt x="0" y="499727"/>
                  </a:lnTo>
                  <a:close/>
                </a:path>
              </a:pathLst>
            </a:custGeom>
            <a:solidFill>
              <a:srgbClr val="FFFFFF"/>
            </a:solidFill>
            <a:ln w="38100" cap="sq">
              <a:solidFill>
                <a:srgbClr val="FF68D4"/>
              </a:solidFill>
              <a:prstDash val="solid"/>
              <a:miter/>
            </a:ln>
          </p:spPr>
        </p:sp>
        <p:sp>
          <p:nvSpPr>
            <p:cNvPr name="TextBox 32" id="32"/>
            <p:cNvSpPr txBox="true"/>
            <p:nvPr/>
          </p:nvSpPr>
          <p:spPr>
            <a:xfrm>
              <a:off x="0" y="-28575"/>
              <a:ext cx="934899" cy="528302"/>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a:t>
              </a:r>
            </a:p>
            <a:p>
              <a:pPr algn="ctr">
                <a:lnSpc>
                  <a:spcPts val="2100"/>
                </a:lnSpc>
              </a:pPr>
              <a:r>
                <a:rPr lang="en-US" sz="1500">
                  <a:solidFill>
                    <a:srgbClr val="000000"/>
                  </a:solidFill>
                  <a:latin typeface="Muli"/>
                  <a:ea typeface="Muli"/>
                  <a:cs typeface="Muli"/>
                  <a:sym typeface="Muli"/>
                </a:rPr>
                <a:t>phụ hơn nữa</a:t>
              </a:r>
            </a:p>
          </p:txBody>
        </p:sp>
      </p:grpSp>
      <p:grpSp>
        <p:nvGrpSpPr>
          <p:cNvPr name="Group 33" id="33"/>
          <p:cNvGrpSpPr/>
          <p:nvPr/>
        </p:nvGrpSpPr>
        <p:grpSpPr>
          <a:xfrm rot="0">
            <a:off x="5150070" y="6675804"/>
            <a:ext cx="2272258" cy="895485"/>
            <a:chOff x="0" y="0"/>
            <a:chExt cx="1109790" cy="437362"/>
          </a:xfrm>
        </p:grpSpPr>
        <p:sp>
          <p:nvSpPr>
            <p:cNvPr name="Freeform 34" id="34"/>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a:ln w="38100" cap="sq">
              <a:solidFill>
                <a:srgbClr val="FF68D4"/>
              </a:solidFill>
              <a:prstDash val="solid"/>
              <a:miter/>
            </a:ln>
          </p:spPr>
        </p:sp>
        <p:sp>
          <p:nvSpPr>
            <p:cNvPr name="TextBox 35" id="35"/>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phụ</a:t>
              </a:r>
            </a:p>
          </p:txBody>
        </p:sp>
      </p:grpSp>
      <p:sp>
        <p:nvSpPr>
          <p:cNvPr name="AutoShape 36" id="36"/>
          <p:cNvSpPr/>
          <p:nvPr/>
        </p:nvSpPr>
        <p:spPr>
          <a:xfrm flipH="true">
            <a:off x="7422328" y="7123547"/>
            <a:ext cx="511033" cy="0"/>
          </a:xfrm>
          <a:prstGeom prst="line">
            <a:avLst/>
          </a:prstGeom>
          <a:ln cap="rnd" w="19050">
            <a:solidFill>
              <a:srgbClr val="000000"/>
            </a:solidFill>
            <a:prstDash val="solid"/>
            <a:headEnd type="none" len="sm" w="sm"/>
            <a:tailEnd type="triangle" len="med" w="lg"/>
          </a:ln>
        </p:spPr>
      </p:sp>
      <p:grpSp>
        <p:nvGrpSpPr>
          <p:cNvPr name="Group 37" id="37"/>
          <p:cNvGrpSpPr/>
          <p:nvPr/>
        </p:nvGrpSpPr>
        <p:grpSpPr>
          <a:xfrm rot="0">
            <a:off x="7789897" y="8211946"/>
            <a:ext cx="2272258" cy="895485"/>
            <a:chOff x="0" y="0"/>
            <a:chExt cx="1109790" cy="437362"/>
          </a:xfrm>
        </p:grpSpPr>
        <p:sp>
          <p:nvSpPr>
            <p:cNvPr name="Freeform 38" id="38"/>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a:ln w="38100" cap="sq">
              <a:solidFill>
                <a:srgbClr val="FF68D4"/>
              </a:solidFill>
              <a:prstDash val="solid"/>
              <a:miter/>
            </a:ln>
          </p:spPr>
        </p:sp>
        <p:sp>
          <p:nvSpPr>
            <p:cNvPr name="TextBox 39" id="39"/>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phụ</a:t>
              </a:r>
            </a:p>
          </p:txBody>
        </p:sp>
      </p:grpSp>
      <p:sp>
        <p:nvSpPr>
          <p:cNvPr name="AutoShape 40" id="40"/>
          <p:cNvSpPr/>
          <p:nvPr/>
        </p:nvSpPr>
        <p:spPr>
          <a:xfrm flipH="true">
            <a:off x="8926026" y="7668708"/>
            <a:ext cx="0" cy="543238"/>
          </a:xfrm>
          <a:prstGeom prst="line">
            <a:avLst/>
          </a:prstGeom>
          <a:ln cap="rnd" w="19050">
            <a:solidFill>
              <a:srgbClr val="000000"/>
            </a:solidFill>
            <a:prstDash val="solid"/>
            <a:headEnd type="none" len="sm" w="sm"/>
            <a:tailEnd type="triangle" len="med" w="lg"/>
          </a:ln>
        </p:spPr>
      </p:sp>
      <p:grpSp>
        <p:nvGrpSpPr>
          <p:cNvPr name="Group 41" id="41"/>
          <p:cNvGrpSpPr/>
          <p:nvPr/>
        </p:nvGrpSpPr>
        <p:grpSpPr>
          <a:xfrm rot="0">
            <a:off x="2735248" y="6611959"/>
            <a:ext cx="1900472" cy="1023176"/>
            <a:chOff x="0" y="0"/>
            <a:chExt cx="928206" cy="499727"/>
          </a:xfrm>
        </p:grpSpPr>
        <p:sp>
          <p:nvSpPr>
            <p:cNvPr name="Freeform 42" id="42"/>
            <p:cNvSpPr/>
            <p:nvPr/>
          </p:nvSpPr>
          <p:spPr>
            <a:xfrm flipH="false" flipV="false" rot="0">
              <a:off x="0" y="0"/>
              <a:ext cx="928206" cy="499727"/>
            </a:xfrm>
            <a:custGeom>
              <a:avLst/>
              <a:gdLst/>
              <a:ahLst/>
              <a:cxnLst/>
              <a:rect r="r" b="b" t="t" l="l"/>
              <a:pathLst>
                <a:path h="499727" w="928206">
                  <a:moveTo>
                    <a:pt x="0" y="0"/>
                  </a:moveTo>
                  <a:lnTo>
                    <a:pt x="928206" y="0"/>
                  </a:lnTo>
                  <a:lnTo>
                    <a:pt x="928206" y="499727"/>
                  </a:lnTo>
                  <a:lnTo>
                    <a:pt x="0" y="499727"/>
                  </a:lnTo>
                  <a:close/>
                </a:path>
              </a:pathLst>
            </a:custGeom>
            <a:solidFill>
              <a:srgbClr val="FFFFFF"/>
            </a:solidFill>
            <a:ln w="38100" cap="sq">
              <a:solidFill>
                <a:srgbClr val="FF68D4"/>
              </a:solidFill>
              <a:prstDash val="solid"/>
              <a:miter/>
            </a:ln>
          </p:spPr>
        </p:sp>
        <p:sp>
          <p:nvSpPr>
            <p:cNvPr name="TextBox 43" id="43"/>
            <p:cNvSpPr txBox="true"/>
            <p:nvPr/>
          </p:nvSpPr>
          <p:spPr>
            <a:xfrm>
              <a:off x="0" y="-28575"/>
              <a:ext cx="928206" cy="528302"/>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a:t>
              </a:r>
            </a:p>
            <a:p>
              <a:pPr algn="ctr">
                <a:lnSpc>
                  <a:spcPts val="2100"/>
                </a:lnSpc>
              </a:pPr>
              <a:r>
                <a:rPr lang="en-US" sz="1500">
                  <a:solidFill>
                    <a:srgbClr val="000000"/>
                  </a:solidFill>
                  <a:latin typeface="Muli"/>
                  <a:ea typeface="Muli"/>
                  <a:cs typeface="Muli"/>
                  <a:sym typeface="Muli"/>
                </a:rPr>
                <a:t>phụ hơn nữa</a:t>
              </a:r>
            </a:p>
          </p:txBody>
        </p:sp>
      </p:grpSp>
      <p:grpSp>
        <p:nvGrpSpPr>
          <p:cNvPr name="Group 44" id="44"/>
          <p:cNvGrpSpPr/>
          <p:nvPr/>
        </p:nvGrpSpPr>
        <p:grpSpPr>
          <a:xfrm rot="0">
            <a:off x="5339410" y="8363141"/>
            <a:ext cx="1893578" cy="1023176"/>
            <a:chOff x="0" y="0"/>
            <a:chExt cx="924839" cy="499727"/>
          </a:xfrm>
        </p:grpSpPr>
        <p:sp>
          <p:nvSpPr>
            <p:cNvPr name="Freeform 45" id="45"/>
            <p:cNvSpPr/>
            <p:nvPr/>
          </p:nvSpPr>
          <p:spPr>
            <a:xfrm flipH="false" flipV="false" rot="0">
              <a:off x="0" y="0"/>
              <a:ext cx="924839" cy="499727"/>
            </a:xfrm>
            <a:custGeom>
              <a:avLst/>
              <a:gdLst/>
              <a:ahLst/>
              <a:cxnLst/>
              <a:rect r="r" b="b" t="t" l="l"/>
              <a:pathLst>
                <a:path h="499727" w="924839">
                  <a:moveTo>
                    <a:pt x="0" y="0"/>
                  </a:moveTo>
                  <a:lnTo>
                    <a:pt x="924839" y="0"/>
                  </a:lnTo>
                  <a:lnTo>
                    <a:pt x="924839" y="499727"/>
                  </a:lnTo>
                  <a:lnTo>
                    <a:pt x="0" y="499727"/>
                  </a:lnTo>
                  <a:close/>
                </a:path>
              </a:pathLst>
            </a:custGeom>
            <a:solidFill>
              <a:srgbClr val="FFFFFF"/>
            </a:solidFill>
            <a:ln w="38100" cap="sq">
              <a:solidFill>
                <a:srgbClr val="FF68D4"/>
              </a:solidFill>
              <a:prstDash val="solid"/>
              <a:miter/>
            </a:ln>
          </p:spPr>
        </p:sp>
        <p:sp>
          <p:nvSpPr>
            <p:cNvPr name="TextBox 46" id="46"/>
            <p:cNvSpPr txBox="true"/>
            <p:nvPr/>
          </p:nvSpPr>
          <p:spPr>
            <a:xfrm>
              <a:off x="0" y="-28575"/>
              <a:ext cx="924839" cy="528302"/>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a:t>
              </a:r>
            </a:p>
            <a:p>
              <a:pPr algn="ctr">
                <a:lnSpc>
                  <a:spcPts val="2100"/>
                </a:lnSpc>
              </a:pPr>
              <a:r>
                <a:rPr lang="en-US" sz="1500">
                  <a:solidFill>
                    <a:srgbClr val="000000"/>
                  </a:solidFill>
                  <a:latin typeface="Muli"/>
                  <a:ea typeface="Muli"/>
                  <a:cs typeface="Muli"/>
                  <a:sym typeface="Muli"/>
                </a:rPr>
                <a:t>phụ hơn nữa</a:t>
              </a:r>
            </a:p>
          </p:txBody>
        </p:sp>
      </p:grpSp>
      <p:sp>
        <p:nvSpPr>
          <p:cNvPr name="AutoShape 47" id="47"/>
          <p:cNvSpPr/>
          <p:nvPr/>
        </p:nvSpPr>
        <p:spPr>
          <a:xfrm flipH="true">
            <a:off x="4635720" y="7123547"/>
            <a:ext cx="514350" cy="0"/>
          </a:xfrm>
          <a:prstGeom prst="line">
            <a:avLst/>
          </a:prstGeom>
          <a:ln cap="rnd" w="19050">
            <a:solidFill>
              <a:srgbClr val="000000"/>
            </a:solidFill>
            <a:prstDash val="solid"/>
            <a:headEnd type="none" len="sm" w="sm"/>
            <a:tailEnd type="triangle" len="med" w="lg"/>
          </a:ln>
        </p:spPr>
      </p:sp>
      <p:sp>
        <p:nvSpPr>
          <p:cNvPr name="AutoShape 48" id="48"/>
          <p:cNvSpPr/>
          <p:nvPr/>
        </p:nvSpPr>
        <p:spPr>
          <a:xfrm>
            <a:off x="6286199" y="7571289"/>
            <a:ext cx="0" cy="791851"/>
          </a:xfrm>
          <a:prstGeom prst="line">
            <a:avLst/>
          </a:prstGeom>
          <a:ln cap="rnd" w="19050">
            <a:solidFill>
              <a:srgbClr val="000000"/>
            </a:solidFill>
            <a:prstDash val="solid"/>
            <a:headEnd type="none" len="sm" w="sm"/>
            <a:tailEnd type="triangle" len="med" w="lg"/>
          </a:ln>
        </p:spPr>
      </p:sp>
      <p:grpSp>
        <p:nvGrpSpPr>
          <p:cNvPr name="Group 49" id="49"/>
          <p:cNvGrpSpPr/>
          <p:nvPr/>
        </p:nvGrpSpPr>
        <p:grpSpPr>
          <a:xfrm rot="0">
            <a:off x="7789897" y="905157"/>
            <a:ext cx="2272258" cy="895485"/>
            <a:chOff x="0" y="0"/>
            <a:chExt cx="1109790" cy="437362"/>
          </a:xfrm>
        </p:grpSpPr>
        <p:sp>
          <p:nvSpPr>
            <p:cNvPr name="Freeform 50" id="50"/>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FFFF"/>
            </a:solidFill>
            <a:ln w="38100" cap="sq">
              <a:solidFill>
                <a:srgbClr val="FF68D4"/>
              </a:solidFill>
              <a:prstDash val="solid"/>
              <a:miter/>
            </a:ln>
          </p:spPr>
        </p:sp>
        <p:sp>
          <p:nvSpPr>
            <p:cNvPr name="TextBox 51" id="51"/>
            <p:cNvSpPr txBox="true"/>
            <p:nvPr/>
          </p:nvSpPr>
          <p:spPr>
            <a:xfrm>
              <a:off x="0" y="-28575"/>
              <a:ext cx="1109790" cy="465937"/>
            </a:xfrm>
            <a:prstGeom prst="rect">
              <a:avLst/>
            </a:prstGeom>
          </p:spPr>
          <p:txBody>
            <a:bodyPr anchor="ctr" rtlCol="false" tIns="254000" lIns="254000" bIns="254000" rIns="254000"/>
            <a:lstStyle/>
            <a:p>
              <a:pPr algn="ctr">
                <a:lnSpc>
                  <a:spcPts val="2100"/>
                </a:lnSpc>
              </a:pPr>
              <a:r>
                <a:rPr lang="en-US" sz="1500">
                  <a:solidFill>
                    <a:srgbClr val="000000"/>
                  </a:solidFill>
                  <a:latin typeface="Muli"/>
                  <a:ea typeface="Muli"/>
                  <a:cs typeface="Muli"/>
                  <a:sym typeface="Muli"/>
                </a:rPr>
                <a:t>Thêm ý tưởng phụ</a:t>
              </a:r>
            </a:p>
          </p:txBody>
        </p:sp>
      </p:grpSp>
      <p:sp>
        <p:nvSpPr>
          <p:cNvPr name="AutoShape 52" id="52"/>
          <p:cNvSpPr/>
          <p:nvPr/>
        </p:nvSpPr>
        <p:spPr>
          <a:xfrm flipV="true">
            <a:off x="8926026" y="1800642"/>
            <a:ext cx="0" cy="543330"/>
          </a:xfrm>
          <a:prstGeom prst="line">
            <a:avLst/>
          </a:prstGeom>
          <a:ln cap="rnd" w="19050">
            <a:solidFill>
              <a:srgbClr val="000000"/>
            </a:solidFill>
            <a:prstDash val="solid"/>
            <a:headEnd type="none" len="sm" w="sm"/>
            <a:tailEnd type="triangle" len="med" w="lg"/>
          </a:ln>
        </p:spPr>
      </p:sp>
      <p:sp>
        <p:nvSpPr>
          <p:cNvPr name="AutoShape 53" id="53"/>
          <p:cNvSpPr/>
          <p:nvPr/>
        </p:nvSpPr>
        <p:spPr>
          <a:xfrm flipV="true">
            <a:off x="11509270" y="1928424"/>
            <a:ext cx="1367" cy="512966"/>
          </a:xfrm>
          <a:prstGeom prst="line">
            <a:avLst/>
          </a:prstGeom>
          <a:ln cap="rnd" w="19050">
            <a:solidFill>
              <a:srgbClr val="000000"/>
            </a:solidFill>
            <a:prstDash val="solid"/>
            <a:headEnd type="none" len="sm" w="sm"/>
            <a:tailEnd type="triangle" len="med" w="lg"/>
          </a:ln>
        </p:spPr>
      </p:sp>
      <p:sp>
        <p:nvSpPr>
          <p:cNvPr name="AutoShape 54" id="54"/>
          <p:cNvSpPr/>
          <p:nvPr/>
        </p:nvSpPr>
        <p:spPr>
          <a:xfrm flipV="true">
            <a:off x="12645400" y="2888071"/>
            <a:ext cx="632312" cy="1061"/>
          </a:xfrm>
          <a:prstGeom prst="line">
            <a:avLst/>
          </a:prstGeom>
          <a:ln cap="rnd" w="19050">
            <a:solidFill>
              <a:srgbClr val="000000"/>
            </a:solidFill>
            <a:prstDash val="solid"/>
            <a:headEnd type="none" len="sm" w="sm"/>
            <a:tailEnd type="triangle" len="med" w="lg"/>
          </a:ln>
        </p:spPr>
      </p:sp>
      <p:sp>
        <p:nvSpPr>
          <p:cNvPr name="AutoShape 55" id="55"/>
          <p:cNvSpPr/>
          <p:nvPr/>
        </p:nvSpPr>
        <p:spPr>
          <a:xfrm>
            <a:off x="10687643" y="4952863"/>
            <a:ext cx="1022308" cy="19050"/>
          </a:xfrm>
          <a:prstGeom prst="line">
            <a:avLst/>
          </a:prstGeom>
          <a:ln cap="rnd" w="19050">
            <a:solidFill>
              <a:srgbClr val="000000"/>
            </a:solidFill>
            <a:prstDash val="solid"/>
            <a:headEnd type="none" len="sm" w="sm"/>
            <a:tailEnd type="triangle" len="med" w="lg"/>
          </a:ln>
        </p:spPr>
      </p:sp>
      <p:grpSp>
        <p:nvGrpSpPr>
          <p:cNvPr name="Group 56" id="56"/>
          <p:cNvGrpSpPr/>
          <p:nvPr/>
        </p:nvGrpSpPr>
        <p:grpSpPr>
          <a:xfrm rot="0">
            <a:off x="14283942" y="8874728"/>
            <a:ext cx="3368034" cy="558194"/>
            <a:chOff x="0" y="0"/>
            <a:chExt cx="4490712" cy="744259"/>
          </a:xfrm>
        </p:grpSpPr>
        <p:grpSp>
          <p:nvGrpSpPr>
            <p:cNvPr name="Group 57" id="57"/>
            <p:cNvGrpSpPr/>
            <p:nvPr/>
          </p:nvGrpSpPr>
          <p:grpSpPr>
            <a:xfrm rot="0">
              <a:off x="0" y="0"/>
              <a:ext cx="4490712" cy="744259"/>
              <a:chOff x="0" y="0"/>
              <a:chExt cx="7788720" cy="1290848"/>
            </a:xfrm>
          </p:grpSpPr>
          <p:sp>
            <p:nvSpPr>
              <p:cNvPr name="Freeform 58" id="58"/>
              <p:cNvSpPr/>
              <p:nvPr/>
            </p:nvSpPr>
            <p:spPr>
              <a:xfrm flipH="false" flipV="false" rot="0">
                <a:off x="0" y="0"/>
                <a:ext cx="7788720" cy="1290848"/>
              </a:xfrm>
              <a:custGeom>
                <a:avLst/>
                <a:gdLst/>
                <a:ahLst/>
                <a:cxnLst/>
                <a:rect r="r" b="b" t="t" l="l"/>
                <a:pathLst>
                  <a:path h="1290848" w="7788720">
                    <a:moveTo>
                      <a:pt x="0" y="0"/>
                    </a:moveTo>
                    <a:lnTo>
                      <a:pt x="0" y="1290848"/>
                    </a:lnTo>
                    <a:lnTo>
                      <a:pt x="7788720" y="1290848"/>
                    </a:lnTo>
                    <a:lnTo>
                      <a:pt x="7788720" y="0"/>
                    </a:lnTo>
                    <a:lnTo>
                      <a:pt x="0" y="0"/>
                    </a:lnTo>
                    <a:close/>
                    <a:moveTo>
                      <a:pt x="7727760" y="1229888"/>
                    </a:moveTo>
                    <a:lnTo>
                      <a:pt x="59690" y="1229888"/>
                    </a:lnTo>
                    <a:lnTo>
                      <a:pt x="59690" y="59690"/>
                    </a:lnTo>
                    <a:lnTo>
                      <a:pt x="7727760" y="59690"/>
                    </a:lnTo>
                    <a:lnTo>
                      <a:pt x="7727760" y="1229888"/>
                    </a:lnTo>
                    <a:close/>
                  </a:path>
                </a:pathLst>
              </a:custGeom>
              <a:solidFill>
                <a:srgbClr val="FF68D4"/>
              </a:solidFill>
            </p:spPr>
          </p:sp>
        </p:grpSp>
        <p:sp>
          <p:nvSpPr>
            <p:cNvPr name="TextBox 59" id="59"/>
            <p:cNvSpPr txBox="true"/>
            <p:nvPr/>
          </p:nvSpPr>
          <p:spPr>
            <a:xfrm rot="0">
              <a:off x="154002" y="222270"/>
              <a:ext cx="4182708" cy="290195"/>
            </a:xfrm>
            <a:prstGeom prst="rect">
              <a:avLst/>
            </a:prstGeom>
          </p:spPr>
          <p:txBody>
            <a:bodyPr anchor="t" rtlCol="false" tIns="0" lIns="0" bIns="0" rIns="0">
              <a:spAutoFit/>
            </a:bodyPr>
            <a:lstStyle/>
            <a:p>
              <a:pPr algn="ctr">
                <a:lnSpc>
                  <a:spcPts val="1852"/>
                </a:lnSpc>
              </a:pPr>
              <a:r>
                <a:rPr lang="en-US" sz="1425">
                  <a:solidFill>
                    <a:srgbClr val="000000"/>
                  </a:solidFill>
                  <a:latin typeface="Muli"/>
                  <a:ea typeface="Muli"/>
                  <a:cs typeface="Muli"/>
                  <a:sym typeface="Muli"/>
                  <a:hlinkClick r:id="rId2" action="ppaction://hlinksldjump"/>
                </a:rPr>
                <a:t>QUAY LẠI TRANG </a:t>
              </a:r>
              <a:r>
                <a:rPr lang="en-US" sz="1425">
                  <a:solidFill>
                    <a:srgbClr val="000000"/>
                  </a:solidFill>
                  <a:latin typeface="Muli"/>
                  <a:ea typeface="Muli"/>
                  <a:cs typeface="Muli"/>
                  <a:sym typeface="Muli"/>
                </a:rPr>
                <a:t>CHƯƠNG TRÌNH</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1762"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4743" y="-5525387"/>
            <a:ext cx="9042909" cy="9026468"/>
          </a:xfrm>
          <a:custGeom>
            <a:avLst/>
            <a:gdLst/>
            <a:ahLst/>
            <a:cxnLst/>
            <a:rect r="r" b="b" t="t" l="l"/>
            <a:pathLst>
              <a:path h="9026468" w="9042909">
                <a:moveTo>
                  <a:pt x="0" y="0"/>
                </a:moveTo>
                <a:lnTo>
                  <a:pt x="9042909" y="0"/>
                </a:lnTo>
                <a:lnTo>
                  <a:pt x="9042909" y="9026467"/>
                </a:lnTo>
                <a:lnTo>
                  <a:pt x="0" y="902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05539" y="4831648"/>
            <a:ext cx="4952361" cy="3963007"/>
            <a:chOff x="0" y="0"/>
            <a:chExt cx="3736132" cy="2989750"/>
          </a:xfrm>
        </p:grpSpPr>
        <p:sp>
          <p:nvSpPr>
            <p:cNvPr name="Freeform 5" id="5"/>
            <p:cNvSpPr/>
            <p:nvPr/>
          </p:nvSpPr>
          <p:spPr>
            <a:xfrm flipH="false" flipV="false" rot="0">
              <a:off x="0" y="0"/>
              <a:ext cx="3736132" cy="2989750"/>
            </a:xfrm>
            <a:custGeom>
              <a:avLst/>
              <a:gdLst/>
              <a:ahLst/>
              <a:cxnLst/>
              <a:rect r="r" b="b" t="t" l="l"/>
              <a:pathLst>
                <a:path h="2989750" w="3736132">
                  <a:moveTo>
                    <a:pt x="0" y="0"/>
                  </a:moveTo>
                  <a:lnTo>
                    <a:pt x="3736132" y="0"/>
                  </a:lnTo>
                  <a:lnTo>
                    <a:pt x="3736132" y="2989750"/>
                  </a:lnTo>
                  <a:lnTo>
                    <a:pt x="0" y="2989750"/>
                  </a:lnTo>
                  <a:close/>
                </a:path>
              </a:pathLst>
            </a:custGeom>
            <a:solidFill>
              <a:srgbClr val="FFFFFF"/>
            </a:solidFill>
            <a:ln w="38100" cap="sq">
              <a:solidFill>
                <a:srgbClr val="FF68D4"/>
              </a:solidFill>
              <a:prstDash val="solid"/>
              <a:miter/>
            </a:ln>
          </p:spPr>
        </p:sp>
        <p:sp>
          <p:nvSpPr>
            <p:cNvPr name="TextBox 6" id="6"/>
            <p:cNvSpPr txBox="true"/>
            <p:nvPr/>
          </p:nvSpPr>
          <p:spPr>
            <a:xfrm>
              <a:off x="0" y="-28575"/>
              <a:ext cx="3736132" cy="3018325"/>
            </a:xfrm>
            <a:prstGeom prst="rect">
              <a:avLst/>
            </a:prstGeom>
          </p:spPr>
          <p:txBody>
            <a:bodyPr anchor="ctr" rtlCol="false" tIns="254000" lIns="254000" bIns="254000" rIns="254000"/>
            <a:lstStyle/>
            <a:p>
              <a:pPr algn="l">
                <a:lnSpc>
                  <a:spcPts val="2520"/>
                </a:lnSpc>
              </a:pPr>
            </a:p>
          </p:txBody>
        </p:sp>
      </p:grpSp>
      <p:grpSp>
        <p:nvGrpSpPr>
          <p:cNvPr name="Group 7" id="7"/>
          <p:cNvGrpSpPr/>
          <p:nvPr/>
        </p:nvGrpSpPr>
        <p:grpSpPr>
          <a:xfrm rot="0">
            <a:off x="6667819" y="4831648"/>
            <a:ext cx="4952361" cy="3963007"/>
            <a:chOff x="0" y="0"/>
            <a:chExt cx="3736132" cy="2989750"/>
          </a:xfrm>
        </p:grpSpPr>
        <p:sp>
          <p:nvSpPr>
            <p:cNvPr name="Freeform 8" id="8"/>
            <p:cNvSpPr/>
            <p:nvPr/>
          </p:nvSpPr>
          <p:spPr>
            <a:xfrm flipH="false" flipV="false" rot="0">
              <a:off x="0" y="0"/>
              <a:ext cx="3736132" cy="2989750"/>
            </a:xfrm>
            <a:custGeom>
              <a:avLst/>
              <a:gdLst/>
              <a:ahLst/>
              <a:cxnLst/>
              <a:rect r="r" b="b" t="t" l="l"/>
              <a:pathLst>
                <a:path h="2989750" w="3736132">
                  <a:moveTo>
                    <a:pt x="0" y="0"/>
                  </a:moveTo>
                  <a:lnTo>
                    <a:pt x="3736132" y="0"/>
                  </a:lnTo>
                  <a:lnTo>
                    <a:pt x="3736132" y="2989750"/>
                  </a:lnTo>
                  <a:lnTo>
                    <a:pt x="0" y="2989750"/>
                  </a:lnTo>
                  <a:close/>
                </a:path>
              </a:pathLst>
            </a:custGeom>
            <a:solidFill>
              <a:srgbClr val="FFFFFF"/>
            </a:solidFill>
            <a:ln w="38100" cap="sq">
              <a:solidFill>
                <a:srgbClr val="FF68D4"/>
              </a:solidFill>
              <a:prstDash val="solid"/>
              <a:miter/>
            </a:ln>
          </p:spPr>
        </p:sp>
        <p:sp>
          <p:nvSpPr>
            <p:cNvPr name="TextBox 9" id="9"/>
            <p:cNvSpPr txBox="true"/>
            <p:nvPr/>
          </p:nvSpPr>
          <p:spPr>
            <a:xfrm>
              <a:off x="0" y="-28575"/>
              <a:ext cx="3736132" cy="3018325"/>
            </a:xfrm>
            <a:prstGeom prst="rect">
              <a:avLst/>
            </a:prstGeom>
          </p:spPr>
          <p:txBody>
            <a:bodyPr anchor="ctr" rtlCol="false" tIns="254000" lIns="254000" bIns="254000" rIns="254000"/>
            <a:lstStyle/>
            <a:p>
              <a:pPr algn="l">
                <a:lnSpc>
                  <a:spcPts val="2520"/>
                </a:lnSpc>
              </a:pPr>
            </a:p>
          </p:txBody>
        </p:sp>
      </p:grpSp>
      <p:grpSp>
        <p:nvGrpSpPr>
          <p:cNvPr name="Group 10" id="10"/>
          <p:cNvGrpSpPr/>
          <p:nvPr/>
        </p:nvGrpSpPr>
        <p:grpSpPr>
          <a:xfrm rot="0">
            <a:off x="12306939" y="4831648"/>
            <a:ext cx="4952361" cy="3963007"/>
            <a:chOff x="0" y="0"/>
            <a:chExt cx="3736132" cy="2989750"/>
          </a:xfrm>
        </p:grpSpPr>
        <p:sp>
          <p:nvSpPr>
            <p:cNvPr name="Freeform 11" id="11"/>
            <p:cNvSpPr/>
            <p:nvPr/>
          </p:nvSpPr>
          <p:spPr>
            <a:xfrm flipH="false" flipV="false" rot="0">
              <a:off x="0" y="0"/>
              <a:ext cx="3736132" cy="2989750"/>
            </a:xfrm>
            <a:custGeom>
              <a:avLst/>
              <a:gdLst/>
              <a:ahLst/>
              <a:cxnLst/>
              <a:rect r="r" b="b" t="t" l="l"/>
              <a:pathLst>
                <a:path h="2989750" w="3736132">
                  <a:moveTo>
                    <a:pt x="0" y="0"/>
                  </a:moveTo>
                  <a:lnTo>
                    <a:pt x="3736132" y="0"/>
                  </a:lnTo>
                  <a:lnTo>
                    <a:pt x="3736132" y="2989750"/>
                  </a:lnTo>
                  <a:lnTo>
                    <a:pt x="0" y="2989750"/>
                  </a:lnTo>
                  <a:close/>
                </a:path>
              </a:pathLst>
            </a:custGeom>
            <a:solidFill>
              <a:srgbClr val="FFFFFF"/>
            </a:solidFill>
            <a:ln w="38100" cap="sq">
              <a:solidFill>
                <a:srgbClr val="FF68D4"/>
              </a:solidFill>
              <a:prstDash val="solid"/>
              <a:miter/>
            </a:ln>
          </p:spPr>
        </p:sp>
        <p:sp>
          <p:nvSpPr>
            <p:cNvPr name="TextBox 12" id="12"/>
            <p:cNvSpPr txBox="true"/>
            <p:nvPr/>
          </p:nvSpPr>
          <p:spPr>
            <a:xfrm>
              <a:off x="0" y="-28575"/>
              <a:ext cx="3736132" cy="3018325"/>
            </a:xfrm>
            <a:prstGeom prst="rect">
              <a:avLst/>
            </a:prstGeom>
          </p:spPr>
          <p:txBody>
            <a:bodyPr anchor="ctr" rtlCol="false" tIns="254000" lIns="254000" bIns="254000" rIns="254000"/>
            <a:lstStyle/>
            <a:p>
              <a:pPr algn="l">
                <a:lnSpc>
                  <a:spcPts val="2520"/>
                </a:lnSpc>
              </a:pPr>
            </a:p>
          </p:txBody>
        </p:sp>
      </p:grpSp>
      <p:grpSp>
        <p:nvGrpSpPr>
          <p:cNvPr name="Group 13" id="13"/>
          <p:cNvGrpSpPr/>
          <p:nvPr/>
        </p:nvGrpSpPr>
        <p:grpSpPr>
          <a:xfrm rot="0">
            <a:off x="1538304" y="7272157"/>
            <a:ext cx="4086830" cy="839470"/>
            <a:chOff x="0" y="0"/>
            <a:chExt cx="5449107" cy="1119293"/>
          </a:xfrm>
        </p:grpSpPr>
        <p:sp>
          <p:nvSpPr>
            <p:cNvPr name="TextBox 14" id="14"/>
            <p:cNvSpPr txBox="true"/>
            <p:nvPr/>
          </p:nvSpPr>
          <p:spPr>
            <a:xfrm rot="0">
              <a:off x="0" y="692785"/>
              <a:ext cx="5449107" cy="426508"/>
            </a:xfrm>
            <a:prstGeom prst="rect">
              <a:avLst/>
            </a:prstGeom>
          </p:spPr>
          <p:txBody>
            <a:bodyPr anchor="t" rtlCol="false" tIns="0" lIns="0" bIns="0" rIns="0">
              <a:spAutoFit/>
            </a:bodyPr>
            <a:lstStyle/>
            <a:p>
              <a:pPr algn="l">
                <a:lnSpc>
                  <a:spcPts val="2600"/>
                </a:lnSpc>
              </a:pPr>
              <a:r>
                <a:rPr lang="en-US" sz="2000">
                  <a:solidFill>
                    <a:srgbClr val="000000"/>
                  </a:solidFill>
                  <a:latin typeface="Muli"/>
                  <a:ea typeface="Muli"/>
                  <a:cs typeface="Muli"/>
                  <a:sym typeface="Muli"/>
                </a:rPr>
                <a:t>xinchao@trangwebhay.vn</a:t>
              </a:r>
            </a:p>
          </p:txBody>
        </p:sp>
        <p:sp>
          <p:nvSpPr>
            <p:cNvPr name="TextBox 15" id="15"/>
            <p:cNvSpPr txBox="true"/>
            <p:nvPr/>
          </p:nvSpPr>
          <p:spPr>
            <a:xfrm rot="0">
              <a:off x="0" y="-28575"/>
              <a:ext cx="5449107" cy="508635"/>
            </a:xfrm>
            <a:prstGeom prst="rect">
              <a:avLst/>
            </a:prstGeom>
          </p:spPr>
          <p:txBody>
            <a:bodyPr anchor="t" rtlCol="false" tIns="0" lIns="0" bIns="0" rIns="0">
              <a:spAutoFit/>
            </a:bodyPr>
            <a:lstStyle/>
            <a:p>
              <a:pPr algn="l">
                <a:lnSpc>
                  <a:spcPts val="3120"/>
                </a:lnSpc>
              </a:pPr>
              <a:r>
                <a:rPr lang="en-US" b="true" sz="2400">
                  <a:solidFill>
                    <a:srgbClr val="000000"/>
                  </a:solidFill>
                  <a:latin typeface="Muli Semi-Bold"/>
                  <a:ea typeface="Muli Semi-Bold"/>
                  <a:cs typeface="Muli Semi-Bold"/>
                  <a:sym typeface="Muli Semi-Bold"/>
                </a:rPr>
                <a:t>Email</a:t>
              </a:r>
            </a:p>
          </p:txBody>
        </p:sp>
      </p:grpSp>
      <p:grpSp>
        <p:nvGrpSpPr>
          <p:cNvPr name="Group 16" id="16"/>
          <p:cNvGrpSpPr/>
          <p:nvPr/>
        </p:nvGrpSpPr>
        <p:grpSpPr>
          <a:xfrm rot="0">
            <a:off x="7100585" y="7272157"/>
            <a:ext cx="4086830" cy="839470"/>
            <a:chOff x="0" y="0"/>
            <a:chExt cx="5449107" cy="1119293"/>
          </a:xfrm>
        </p:grpSpPr>
        <p:sp>
          <p:nvSpPr>
            <p:cNvPr name="TextBox 17" id="17"/>
            <p:cNvSpPr txBox="true"/>
            <p:nvPr/>
          </p:nvSpPr>
          <p:spPr>
            <a:xfrm rot="0">
              <a:off x="0" y="692785"/>
              <a:ext cx="5449107" cy="426508"/>
            </a:xfrm>
            <a:prstGeom prst="rect">
              <a:avLst/>
            </a:prstGeom>
          </p:spPr>
          <p:txBody>
            <a:bodyPr anchor="t" rtlCol="false" tIns="0" lIns="0" bIns="0" rIns="0">
              <a:spAutoFit/>
            </a:bodyPr>
            <a:lstStyle/>
            <a:p>
              <a:pPr algn="l">
                <a:lnSpc>
                  <a:spcPts val="2600"/>
                </a:lnSpc>
              </a:pPr>
              <a:r>
                <a:rPr lang="en-US" sz="2000">
                  <a:solidFill>
                    <a:srgbClr val="000000"/>
                  </a:solidFill>
                  <a:latin typeface="Muli"/>
                  <a:ea typeface="Muli"/>
                  <a:cs typeface="Muli"/>
                  <a:sym typeface="Muli"/>
                </a:rPr>
                <a:t>@trangwebhay</a:t>
              </a:r>
            </a:p>
          </p:txBody>
        </p:sp>
        <p:sp>
          <p:nvSpPr>
            <p:cNvPr name="TextBox 18" id="18"/>
            <p:cNvSpPr txBox="true"/>
            <p:nvPr/>
          </p:nvSpPr>
          <p:spPr>
            <a:xfrm rot="0">
              <a:off x="0" y="-28575"/>
              <a:ext cx="5449107" cy="508635"/>
            </a:xfrm>
            <a:prstGeom prst="rect">
              <a:avLst/>
            </a:prstGeom>
          </p:spPr>
          <p:txBody>
            <a:bodyPr anchor="t" rtlCol="false" tIns="0" lIns="0" bIns="0" rIns="0">
              <a:spAutoFit/>
            </a:bodyPr>
            <a:lstStyle/>
            <a:p>
              <a:pPr algn="l">
                <a:lnSpc>
                  <a:spcPts val="3120"/>
                </a:lnSpc>
              </a:pPr>
              <a:r>
                <a:rPr lang="en-US" b="true" sz="2400">
                  <a:solidFill>
                    <a:srgbClr val="000000"/>
                  </a:solidFill>
                  <a:latin typeface="Muli Semi-Bold"/>
                  <a:ea typeface="Muli Semi-Bold"/>
                  <a:cs typeface="Muli Semi-Bold"/>
                  <a:sym typeface="Muli Semi-Bold"/>
                </a:rPr>
                <a:t>Mạng xã hội</a:t>
              </a:r>
            </a:p>
          </p:txBody>
        </p:sp>
      </p:grpSp>
      <p:grpSp>
        <p:nvGrpSpPr>
          <p:cNvPr name="Group 19" id="19"/>
          <p:cNvGrpSpPr/>
          <p:nvPr/>
        </p:nvGrpSpPr>
        <p:grpSpPr>
          <a:xfrm rot="0">
            <a:off x="12739704" y="7272157"/>
            <a:ext cx="4086830" cy="839470"/>
            <a:chOff x="0" y="0"/>
            <a:chExt cx="5449107" cy="1119293"/>
          </a:xfrm>
        </p:grpSpPr>
        <p:sp>
          <p:nvSpPr>
            <p:cNvPr name="TextBox 20" id="20"/>
            <p:cNvSpPr txBox="true"/>
            <p:nvPr/>
          </p:nvSpPr>
          <p:spPr>
            <a:xfrm rot="0">
              <a:off x="0" y="692785"/>
              <a:ext cx="5449107" cy="426508"/>
            </a:xfrm>
            <a:prstGeom prst="rect">
              <a:avLst/>
            </a:prstGeom>
          </p:spPr>
          <p:txBody>
            <a:bodyPr anchor="t" rtlCol="false" tIns="0" lIns="0" bIns="0" rIns="0">
              <a:spAutoFit/>
            </a:bodyPr>
            <a:lstStyle/>
            <a:p>
              <a:pPr algn="l">
                <a:lnSpc>
                  <a:spcPts val="2600"/>
                </a:lnSpc>
              </a:pPr>
              <a:r>
                <a:rPr lang="en-US" sz="2000">
                  <a:solidFill>
                    <a:srgbClr val="000000"/>
                  </a:solidFill>
                  <a:latin typeface="Muli"/>
                  <a:ea typeface="Muli"/>
                  <a:cs typeface="Muli"/>
                  <a:sym typeface="Muli"/>
                </a:rPr>
                <a:t>0912 345 678</a:t>
              </a:r>
            </a:p>
          </p:txBody>
        </p:sp>
        <p:sp>
          <p:nvSpPr>
            <p:cNvPr name="TextBox 21" id="21"/>
            <p:cNvSpPr txBox="true"/>
            <p:nvPr/>
          </p:nvSpPr>
          <p:spPr>
            <a:xfrm rot="0">
              <a:off x="0" y="-28575"/>
              <a:ext cx="5449107" cy="508635"/>
            </a:xfrm>
            <a:prstGeom prst="rect">
              <a:avLst/>
            </a:prstGeom>
          </p:spPr>
          <p:txBody>
            <a:bodyPr anchor="t" rtlCol="false" tIns="0" lIns="0" bIns="0" rIns="0">
              <a:spAutoFit/>
            </a:bodyPr>
            <a:lstStyle/>
            <a:p>
              <a:pPr algn="l">
                <a:lnSpc>
                  <a:spcPts val="3120"/>
                </a:lnSpc>
              </a:pPr>
              <a:r>
                <a:rPr lang="en-US" b="true" sz="2400">
                  <a:solidFill>
                    <a:srgbClr val="000000"/>
                  </a:solidFill>
                  <a:latin typeface="Muli Semi-Bold"/>
                  <a:ea typeface="Muli Semi-Bold"/>
                  <a:cs typeface="Muli Semi-Bold"/>
                  <a:sym typeface="Muli Semi-Bold"/>
                </a:rPr>
                <a:t>Điện thoại</a:t>
              </a:r>
            </a:p>
          </p:txBody>
        </p:sp>
      </p:grpSp>
      <p:grpSp>
        <p:nvGrpSpPr>
          <p:cNvPr name="Group 22" id="22"/>
          <p:cNvGrpSpPr/>
          <p:nvPr/>
        </p:nvGrpSpPr>
        <p:grpSpPr>
          <a:xfrm rot="0">
            <a:off x="1538304" y="5499509"/>
            <a:ext cx="1210897" cy="1210897"/>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name="Freeform 24" id="24"/>
          <p:cNvSpPr/>
          <p:nvPr/>
        </p:nvSpPr>
        <p:spPr>
          <a:xfrm flipH="false" flipV="false" rot="0">
            <a:off x="1788494" y="5571317"/>
            <a:ext cx="710518" cy="533640"/>
          </a:xfrm>
          <a:custGeom>
            <a:avLst/>
            <a:gdLst/>
            <a:ahLst/>
            <a:cxnLst/>
            <a:rect r="r" b="b" t="t" l="l"/>
            <a:pathLst>
              <a:path h="533640" w="710518">
                <a:moveTo>
                  <a:pt x="0" y="0"/>
                </a:moveTo>
                <a:lnTo>
                  <a:pt x="710517" y="0"/>
                </a:lnTo>
                <a:lnTo>
                  <a:pt x="710517" y="533641"/>
                </a:lnTo>
                <a:lnTo>
                  <a:pt x="0" y="533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7100585" y="5499509"/>
            <a:ext cx="1210897" cy="1210897"/>
            <a:chOff x="0" y="0"/>
            <a:chExt cx="1614529" cy="1614529"/>
          </a:xfrm>
        </p:grpSpPr>
        <p:grpSp>
          <p:nvGrpSpPr>
            <p:cNvPr name="Group 26" id="26"/>
            <p:cNvGrpSpPr/>
            <p:nvPr/>
          </p:nvGrpSpPr>
          <p:grpSpPr>
            <a:xfrm rot="0">
              <a:off x="0" y="0"/>
              <a:ext cx="1614529" cy="1614529"/>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name="Freeform 28" id="28"/>
            <p:cNvSpPr/>
            <p:nvPr/>
          </p:nvSpPr>
          <p:spPr>
            <a:xfrm flipH="false" flipV="false" rot="0">
              <a:off x="325483" y="275104"/>
              <a:ext cx="963563" cy="960059"/>
            </a:xfrm>
            <a:custGeom>
              <a:avLst/>
              <a:gdLst/>
              <a:ahLst/>
              <a:cxnLst/>
              <a:rect r="r" b="b" t="t" l="l"/>
              <a:pathLst>
                <a:path h="960059" w="963563">
                  <a:moveTo>
                    <a:pt x="0" y="0"/>
                  </a:moveTo>
                  <a:lnTo>
                    <a:pt x="963563" y="0"/>
                  </a:lnTo>
                  <a:lnTo>
                    <a:pt x="963563" y="960059"/>
                  </a:lnTo>
                  <a:lnTo>
                    <a:pt x="0" y="960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9" id="29"/>
          <p:cNvSpPr txBox="true"/>
          <p:nvPr/>
        </p:nvSpPr>
        <p:spPr>
          <a:xfrm rot="0">
            <a:off x="5266867" y="2933700"/>
            <a:ext cx="7754266" cy="1381125"/>
          </a:xfrm>
          <a:prstGeom prst="rect">
            <a:avLst/>
          </a:prstGeom>
        </p:spPr>
        <p:txBody>
          <a:bodyPr anchor="t" rtlCol="false" tIns="0" lIns="0" bIns="0" rIns="0">
            <a:spAutoFit/>
          </a:bodyPr>
          <a:lstStyle/>
          <a:p>
            <a:pPr algn="ctr">
              <a:lnSpc>
                <a:spcPts val="10800"/>
              </a:lnSpc>
            </a:pPr>
            <a:r>
              <a:rPr lang="en-US" b="true" sz="9000">
                <a:solidFill>
                  <a:srgbClr val="000000"/>
                </a:solidFill>
                <a:latin typeface="Asap Medium"/>
                <a:ea typeface="Asap Medium"/>
                <a:cs typeface="Asap Medium"/>
                <a:sym typeface="Asap Medium"/>
              </a:rPr>
              <a:t>Liên hệ</a:t>
            </a:r>
          </a:p>
        </p:txBody>
      </p:sp>
      <p:grpSp>
        <p:nvGrpSpPr>
          <p:cNvPr name="Group 30" id="30"/>
          <p:cNvGrpSpPr/>
          <p:nvPr/>
        </p:nvGrpSpPr>
        <p:grpSpPr>
          <a:xfrm rot="0">
            <a:off x="12739704" y="5499509"/>
            <a:ext cx="1210897" cy="1210897"/>
            <a:chOff x="0" y="0"/>
            <a:chExt cx="1614529" cy="1614529"/>
          </a:xfrm>
        </p:grpSpPr>
        <p:grpSp>
          <p:nvGrpSpPr>
            <p:cNvPr name="Group 31" id="31"/>
            <p:cNvGrpSpPr/>
            <p:nvPr/>
          </p:nvGrpSpPr>
          <p:grpSpPr>
            <a:xfrm rot="0">
              <a:off x="0" y="0"/>
              <a:ext cx="1614529" cy="1614529"/>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name="Freeform 33" id="33"/>
            <p:cNvSpPr/>
            <p:nvPr/>
          </p:nvSpPr>
          <p:spPr>
            <a:xfrm flipH="false" flipV="false" rot="0">
              <a:off x="241911" y="415555"/>
              <a:ext cx="1130662" cy="747470"/>
            </a:xfrm>
            <a:custGeom>
              <a:avLst/>
              <a:gdLst/>
              <a:ahLst/>
              <a:cxnLst/>
              <a:rect r="r" b="b" t="t" l="l"/>
              <a:pathLst>
                <a:path h="747470" w="1130662">
                  <a:moveTo>
                    <a:pt x="0" y="0"/>
                  </a:moveTo>
                  <a:lnTo>
                    <a:pt x="1130662" y="0"/>
                  </a:lnTo>
                  <a:lnTo>
                    <a:pt x="1130662" y="747470"/>
                  </a:lnTo>
                  <a:lnTo>
                    <a:pt x="0" y="7474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4" id="34"/>
          <p:cNvGrpSpPr/>
          <p:nvPr/>
        </p:nvGrpSpPr>
        <p:grpSpPr>
          <a:xfrm rot="0">
            <a:off x="8137950" y="629466"/>
            <a:ext cx="2012099" cy="1950875"/>
            <a:chOff x="0" y="0"/>
            <a:chExt cx="2682799" cy="2601167"/>
          </a:xfrm>
        </p:grpSpPr>
        <p:sp>
          <p:nvSpPr>
            <p:cNvPr name="Freeform 35" id="35"/>
            <p:cNvSpPr/>
            <p:nvPr/>
          </p:nvSpPr>
          <p:spPr>
            <a:xfrm flipH="false" flipV="false" rot="0">
              <a:off x="392766" y="0"/>
              <a:ext cx="1897267" cy="1893817"/>
            </a:xfrm>
            <a:custGeom>
              <a:avLst/>
              <a:gdLst/>
              <a:ahLst/>
              <a:cxnLst/>
              <a:rect r="r" b="b" t="t" l="l"/>
              <a:pathLst>
                <a:path h="1893817" w="1897267">
                  <a:moveTo>
                    <a:pt x="0" y="0"/>
                  </a:moveTo>
                  <a:lnTo>
                    <a:pt x="1897267" y="0"/>
                  </a:lnTo>
                  <a:lnTo>
                    <a:pt x="1897267" y="1893817"/>
                  </a:lnTo>
                  <a:lnTo>
                    <a:pt x="0" y="18938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0">
              <a:off x="0" y="2258479"/>
              <a:ext cx="2682799" cy="342688"/>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Muli"/>
                  <a:ea typeface="Muli"/>
                  <a:cs typeface="Muli"/>
                  <a:sym typeface="Muli"/>
                </a:rPr>
                <a:t>Thêm Tên Công ty</a:t>
              </a:r>
            </a:p>
          </p:txBody>
        </p:sp>
      </p:grpSp>
      <p:grpSp>
        <p:nvGrpSpPr>
          <p:cNvPr name="Group 37" id="37"/>
          <p:cNvGrpSpPr/>
          <p:nvPr/>
        </p:nvGrpSpPr>
        <p:grpSpPr>
          <a:xfrm rot="0">
            <a:off x="13891266" y="9134463"/>
            <a:ext cx="3368034" cy="558194"/>
            <a:chOff x="0" y="0"/>
            <a:chExt cx="4490712" cy="744259"/>
          </a:xfrm>
        </p:grpSpPr>
        <p:grpSp>
          <p:nvGrpSpPr>
            <p:cNvPr name="Group 38" id="38"/>
            <p:cNvGrpSpPr/>
            <p:nvPr/>
          </p:nvGrpSpPr>
          <p:grpSpPr>
            <a:xfrm rot="0">
              <a:off x="0" y="0"/>
              <a:ext cx="4490712" cy="744259"/>
              <a:chOff x="0" y="0"/>
              <a:chExt cx="7788720" cy="1290848"/>
            </a:xfrm>
          </p:grpSpPr>
          <p:sp>
            <p:nvSpPr>
              <p:cNvPr name="Freeform 39" id="39"/>
              <p:cNvSpPr/>
              <p:nvPr/>
            </p:nvSpPr>
            <p:spPr>
              <a:xfrm flipH="false" flipV="false" rot="0">
                <a:off x="0" y="0"/>
                <a:ext cx="7788720" cy="1290848"/>
              </a:xfrm>
              <a:custGeom>
                <a:avLst/>
                <a:gdLst/>
                <a:ahLst/>
                <a:cxnLst/>
                <a:rect r="r" b="b" t="t" l="l"/>
                <a:pathLst>
                  <a:path h="1290848" w="7788720">
                    <a:moveTo>
                      <a:pt x="0" y="0"/>
                    </a:moveTo>
                    <a:lnTo>
                      <a:pt x="0" y="1290848"/>
                    </a:lnTo>
                    <a:lnTo>
                      <a:pt x="7788720" y="1290848"/>
                    </a:lnTo>
                    <a:lnTo>
                      <a:pt x="7788720" y="0"/>
                    </a:lnTo>
                    <a:lnTo>
                      <a:pt x="0" y="0"/>
                    </a:lnTo>
                    <a:close/>
                    <a:moveTo>
                      <a:pt x="7727760" y="1229888"/>
                    </a:moveTo>
                    <a:lnTo>
                      <a:pt x="59690" y="1229888"/>
                    </a:lnTo>
                    <a:lnTo>
                      <a:pt x="59690" y="59690"/>
                    </a:lnTo>
                    <a:lnTo>
                      <a:pt x="7727760" y="59690"/>
                    </a:lnTo>
                    <a:lnTo>
                      <a:pt x="7727760" y="1229888"/>
                    </a:lnTo>
                    <a:close/>
                  </a:path>
                </a:pathLst>
              </a:custGeom>
              <a:solidFill>
                <a:srgbClr val="FF68D4"/>
              </a:solidFill>
            </p:spPr>
          </p:sp>
        </p:grpSp>
        <p:sp>
          <p:nvSpPr>
            <p:cNvPr name="TextBox 40" id="40"/>
            <p:cNvSpPr txBox="true"/>
            <p:nvPr/>
          </p:nvSpPr>
          <p:spPr>
            <a:xfrm rot="0">
              <a:off x="154002" y="222270"/>
              <a:ext cx="4182708" cy="290195"/>
            </a:xfrm>
            <a:prstGeom prst="rect">
              <a:avLst/>
            </a:prstGeom>
          </p:spPr>
          <p:txBody>
            <a:bodyPr anchor="t" rtlCol="false" tIns="0" lIns="0" bIns="0" rIns="0">
              <a:spAutoFit/>
            </a:bodyPr>
            <a:lstStyle/>
            <a:p>
              <a:pPr algn="ctr">
                <a:lnSpc>
                  <a:spcPts val="1852"/>
                </a:lnSpc>
              </a:pPr>
              <a:r>
                <a:rPr lang="en-US" sz="1425">
                  <a:solidFill>
                    <a:srgbClr val="000000"/>
                  </a:solidFill>
                  <a:latin typeface="Muli"/>
                  <a:ea typeface="Muli"/>
                  <a:cs typeface="Muli"/>
                  <a:sym typeface="Muli"/>
                  <a:hlinkClick r:id="rId12" action="ppaction://hlinksldjump"/>
                </a:rPr>
                <a:t>QUAY LẠI TRANG </a:t>
              </a:r>
              <a:r>
                <a:rPr lang="en-US" sz="1425">
                  <a:solidFill>
                    <a:srgbClr val="000000"/>
                  </a:solidFill>
                  <a:latin typeface="Muli"/>
                  <a:ea typeface="Muli"/>
                  <a:cs typeface="Muli"/>
                  <a:sym typeface="Muli"/>
                </a:rPr>
                <a:t>CHƯƠNG TRÌNH</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510625"/>
            <a:ext cx="4756323" cy="4747675"/>
          </a:xfrm>
          <a:custGeom>
            <a:avLst/>
            <a:gdLst/>
            <a:ahLst/>
            <a:cxnLst/>
            <a:rect r="r" b="b" t="t" l="l"/>
            <a:pathLst>
              <a:path h="4747675" w="4756323">
                <a:moveTo>
                  <a:pt x="0" y="0"/>
                </a:moveTo>
                <a:lnTo>
                  <a:pt x="4756323" y="0"/>
                </a:lnTo>
                <a:lnTo>
                  <a:pt x="475632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51747" y="4510625"/>
            <a:ext cx="4739043" cy="4747675"/>
          </a:xfrm>
          <a:custGeom>
            <a:avLst/>
            <a:gdLst/>
            <a:ahLst/>
            <a:cxnLst/>
            <a:rect r="r" b="b" t="t" l="l"/>
            <a:pathLst>
              <a:path h="4747675" w="4739043">
                <a:moveTo>
                  <a:pt x="0" y="0"/>
                </a:moveTo>
                <a:lnTo>
                  <a:pt x="4739043" y="0"/>
                </a:lnTo>
                <a:lnTo>
                  <a:pt x="4739043" y="4747675"/>
                </a:lnTo>
                <a:lnTo>
                  <a:pt x="0" y="4747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57540" y="4510625"/>
            <a:ext cx="4739043" cy="4747675"/>
          </a:xfrm>
          <a:custGeom>
            <a:avLst/>
            <a:gdLst/>
            <a:ahLst/>
            <a:cxnLst/>
            <a:rect r="r" b="b" t="t" l="l"/>
            <a:pathLst>
              <a:path h="4747675" w="4739043">
                <a:moveTo>
                  <a:pt x="0" y="0"/>
                </a:moveTo>
                <a:lnTo>
                  <a:pt x="4739043" y="0"/>
                </a:lnTo>
                <a:lnTo>
                  <a:pt x="4739043" y="4747675"/>
                </a:lnTo>
                <a:lnTo>
                  <a:pt x="0" y="4747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646851" y="1028700"/>
            <a:ext cx="10994298" cy="2355995"/>
            <a:chOff x="0" y="0"/>
            <a:chExt cx="14659064" cy="3141327"/>
          </a:xfrm>
        </p:grpSpPr>
        <p:sp>
          <p:nvSpPr>
            <p:cNvPr name="TextBox 6" id="6"/>
            <p:cNvSpPr txBox="true"/>
            <p:nvPr/>
          </p:nvSpPr>
          <p:spPr>
            <a:xfrm rot="0">
              <a:off x="924670" y="-9525"/>
              <a:ext cx="12809724" cy="1838325"/>
            </a:xfrm>
            <a:prstGeom prst="rect">
              <a:avLst/>
            </a:prstGeom>
          </p:spPr>
          <p:txBody>
            <a:bodyPr anchor="t" rtlCol="false" tIns="0" lIns="0" bIns="0" rIns="0">
              <a:spAutoFit/>
            </a:bodyPr>
            <a:lstStyle/>
            <a:p>
              <a:pPr algn="ctr">
                <a:lnSpc>
                  <a:spcPts val="10800"/>
                </a:lnSpc>
              </a:pPr>
              <a:r>
                <a:rPr lang="en-US" b="true" sz="9000">
                  <a:solidFill>
                    <a:srgbClr val="000000"/>
                  </a:solidFill>
                  <a:latin typeface="Asap Medium"/>
                  <a:ea typeface="Asap Medium"/>
                  <a:cs typeface="Asap Medium"/>
                  <a:sym typeface="Asap Medium"/>
                </a:rPr>
                <a:t>Trang tài nguyên</a:t>
              </a:r>
            </a:p>
          </p:txBody>
        </p:sp>
        <p:sp>
          <p:nvSpPr>
            <p:cNvPr name="TextBox 7" id="7"/>
            <p:cNvSpPr txBox="true"/>
            <p:nvPr/>
          </p:nvSpPr>
          <p:spPr>
            <a:xfrm rot="0">
              <a:off x="0" y="2160252"/>
              <a:ext cx="14659064" cy="981075"/>
            </a:xfrm>
            <a:prstGeom prst="rect">
              <a:avLst/>
            </a:prstGeom>
          </p:spPr>
          <p:txBody>
            <a:bodyPr anchor="t" rtlCol="false" tIns="0" lIns="0" bIns="0" rIns="0">
              <a:spAutoFit/>
            </a:bodyPr>
            <a:lstStyle/>
            <a:p>
              <a:pPr algn="ctr">
                <a:lnSpc>
                  <a:spcPts val="3000"/>
                </a:lnSpc>
              </a:pPr>
              <a:r>
                <a:rPr lang="en-US" sz="2000">
                  <a:solidFill>
                    <a:srgbClr val="000000"/>
                  </a:solidFill>
                  <a:latin typeface="Muli"/>
                  <a:ea typeface="Muli"/>
                  <a:cs typeface="Muli"/>
                  <a:sym typeface="Muli"/>
                </a:rPr>
                <a:t>Sử dụng các tài nguyên thiết kế này trong Bản thuyết trình Canva của bạn. Thiết kế vui vẻ!</a:t>
              </a:r>
            </a:p>
            <a:p>
              <a:pPr algn="ctr">
                <a:lnSpc>
                  <a:spcPts val="3000"/>
                </a:lnSpc>
              </a:pPr>
              <a:r>
                <a:rPr lang="en-US" sz="2000">
                  <a:solidFill>
                    <a:srgbClr val="000000"/>
                  </a:solidFill>
                  <a:latin typeface="Muli"/>
                  <a:ea typeface="Muli"/>
                  <a:cs typeface="Muli"/>
                  <a:sym typeface="Muli"/>
                </a:rPr>
                <a:t>Đừng quên xóa trang này trước khi trình bày.</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72823" y="6213746"/>
            <a:ext cx="980283" cy="276262"/>
          </a:xfrm>
          <a:custGeom>
            <a:avLst/>
            <a:gdLst/>
            <a:ahLst/>
            <a:cxnLst/>
            <a:rect r="r" b="b" t="t" l="l"/>
            <a:pathLst>
              <a:path h="276262" w="980283">
                <a:moveTo>
                  <a:pt x="0" y="0"/>
                </a:moveTo>
                <a:lnTo>
                  <a:pt x="980283" y="0"/>
                </a:lnTo>
                <a:lnTo>
                  <a:pt x="980283" y="276261"/>
                </a:lnTo>
                <a:lnTo>
                  <a:pt x="0" y="276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08931" y="4296124"/>
            <a:ext cx="879662" cy="879662"/>
          </a:xfrm>
          <a:custGeom>
            <a:avLst/>
            <a:gdLst/>
            <a:ahLst/>
            <a:cxnLst/>
            <a:rect r="r" b="b" t="t" l="l"/>
            <a:pathLst>
              <a:path h="879662" w="879662">
                <a:moveTo>
                  <a:pt x="0" y="0"/>
                </a:moveTo>
                <a:lnTo>
                  <a:pt x="879662" y="0"/>
                </a:lnTo>
                <a:lnTo>
                  <a:pt x="879662" y="879662"/>
                </a:lnTo>
                <a:lnTo>
                  <a:pt x="0" y="879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771524" y="4149177"/>
            <a:ext cx="838559" cy="1173556"/>
          </a:xfrm>
          <a:custGeom>
            <a:avLst/>
            <a:gdLst/>
            <a:ahLst/>
            <a:cxnLst/>
            <a:rect r="r" b="b" t="t" l="l"/>
            <a:pathLst>
              <a:path h="1173556" w="838559">
                <a:moveTo>
                  <a:pt x="0" y="0"/>
                </a:moveTo>
                <a:lnTo>
                  <a:pt x="838559" y="0"/>
                </a:lnTo>
                <a:lnTo>
                  <a:pt x="838559" y="1173556"/>
                </a:lnTo>
                <a:lnTo>
                  <a:pt x="0" y="1173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546720" y="7621216"/>
            <a:ext cx="1173556" cy="785215"/>
          </a:xfrm>
          <a:custGeom>
            <a:avLst/>
            <a:gdLst/>
            <a:ahLst/>
            <a:cxnLst/>
            <a:rect r="r" b="b" t="t" l="l"/>
            <a:pathLst>
              <a:path h="785215" w="1173556">
                <a:moveTo>
                  <a:pt x="0" y="0"/>
                </a:moveTo>
                <a:lnTo>
                  <a:pt x="1173555" y="0"/>
                </a:lnTo>
                <a:lnTo>
                  <a:pt x="1173555" y="785216"/>
                </a:lnTo>
                <a:lnTo>
                  <a:pt x="0" y="7852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205210" y="7586996"/>
            <a:ext cx="1173556" cy="853656"/>
          </a:xfrm>
          <a:custGeom>
            <a:avLst/>
            <a:gdLst/>
            <a:ahLst/>
            <a:cxnLst/>
            <a:rect r="r" b="b" t="t" l="l"/>
            <a:pathLst>
              <a:path h="853656" w="1173556">
                <a:moveTo>
                  <a:pt x="0" y="0"/>
                </a:moveTo>
                <a:lnTo>
                  <a:pt x="1173556" y="0"/>
                </a:lnTo>
                <a:lnTo>
                  <a:pt x="1173556" y="853656"/>
                </a:lnTo>
                <a:lnTo>
                  <a:pt x="0" y="8536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723515" y="5795241"/>
            <a:ext cx="886568" cy="1113270"/>
          </a:xfrm>
          <a:custGeom>
            <a:avLst/>
            <a:gdLst/>
            <a:ahLst/>
            <a:cxnLst/>
            <a:rect r="r" b="b" t="t" l="l"/>
            <a:pathLst>
              <a:path h="1113270" w="886568">
                <a:moveTo>
                  <a:pt x="0" y="0"/>
                </a:moveTo>
                <a:lnTo>
                  <a:pt x="886568" y="0"/>
                </a:lnTo>
                <a:lnTo>
                  <a:pt x="886568" y="1113271"/>
                </a:lnTo>
                <a:lnTo>
                  <a:pt x="0" y="11132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777777" y="5734956"/>
            <a:ext cx="541969" cy="1173556"/>
          </a:xfrm>
          <a:custGeom>
            <a:avLst/>
            <a:gdLst/>
            <a:ahLst/>
            <a:cxnLst/>
            <a:rect r="r" b="b" t="t" l="l"/>
            <a:pathLst>
              <a:path h="1173556" w="541969">
                <a:moveTo>
                  <a:pt x="0" y="0"/>
                </a:moveTo>
                <a:lnTo>
                  <a:pt x="541969" y="0"/>
                </a:lnTo>
                <a:lnTo>
                  <a:pt x="541969" y="1173556"/>
                </a:lnTo>
                <a:lnTo>
                  <a:pt x="0" y="11735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489051" y="7439849"/>
            <a:ext cx="1173556" cy="1147951"/>
          </a:xfrm>
          <a:custGeom>
            <a:avLst/>
            <a:gdLst/>
            <a:ahLst/>
            <a:cxnLst/>
            <a:rect r="r" b="b" t="t" l="l"/>
            <a:pathLst>
              <a:path h="1147951" w="1173556">
                <a:moveTo>
                  <a:pt x="0" y="0"/>
                </a:moveTo>
                <a:lnTo>
                  <a:pt x="1173556" y="0"/>
                </a:lnTo>
                <a:lnTo>
                  <a:pt x="1173556" y="1147950"/>
                </a:lnTo>
                <a:lnTo>
                  <a:pt x="0" y="11479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2567725" y="7427046"/>
            <a:ext cx="1173556" cy="1173556"/>
          </a:xfrm>
          <a:custGeom>
            <a:avLst/>
            <a:gdLst/>
            <a:ahLst/>
            <a:cxnLst/>
            <a:rect r="r" b="b" t="t" l="l"/>
            <a:pathLst>
              <a:path h="1173556" w="1173556">
                <a:moveTo>
                  <a:pt x="0" y="0"/>
                </a:moveTo>
                <a:lnTo>
                  <a:pt x="1173555" y="0"/>
                </a:lnTo>
                <a:lnTo>
                  <a:pt x="1173555" y="1173556"/>
                </a:lnTo>
                <a:lnTo>
                  <a:pt x="0" y="11735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3102141" y="7427046"/>
            <a:ext cx="721203" cy="1173556"/>
          </a:xfrm>
          <a:custGeom>
            <a:avLst/>
            <a:gdLst/>
            <a:ahLst/>
            <a:cxnLst/>
            <a:rect r="r" b="b" t="t" l="l"/>
            <a:pathLst>
              <a:path h="1173556" w="721203">
                <a:moveTo>
                  <a:pt x="0" y="0"/>
                </a:moveTo>
                <a:lnTo>
                  <a:pt x="721203" y="0"/>
                </a:lnTo>
                <a:lnTo>
                  <a:pt x="721203" y="1173556"/>
                </a:lnTo>
                <a:lnTo>
                  <a:pt x="0" y="117355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7996892" y="5887868"/>
            <a:ext cx="1000528" cy="867731"/>
          </a:xfrm>
          <a:custGeom>
            <a:avLst/>
            <a:gdLst/>
            <a:ahLst/>
            <a:cxnLst/>
            <a:rect r="r" b="b" t="t" l="l"/>
            <a:pathLst>
              <a:path h="867731" w="1000528">
                <a:moveTo>
                  <a:pt x="0" y="0"/>
                </a:moveTo>
                <a:lnTo>
                  <a:pt x="1000529" y="0"/>
                </a:lnTo>
                <a:lnTo>
                  <a:pt x="1000529" y="867731"/>
                </a:lnTo>
                <a:lnTo>
                  <a:pt x="0" y="86773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6216008" y="5836023"/>
            <a:ext cx="1000528" cy="971422"/>
          </a:xfrm>
          <a:custGeom>
            <a:avLst/>
            <a:gdLst/>
            <a:ahLst/>
            <a:cxnLst/>
            <a:rect r="r" b="b" t="t" l="l"/>
            <a:pathLst>
              <a:path h="971422" w="1000528">
                <a:moveTo>
                  <a:pt x="0" y="0"/>
                </a:moveTo>
                <a:lnTo>
                  <a:pt x="1000528" y="0"/>
                </a:lnTo>
                <a:lnTo>
                  <a:pt x="1000528" y="971422"/>
                </a:lnTo>
                <a:lnTo>
                  <a:pt x="0" y="97142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4435123" y="5888778"/>
            <a:ext cx="1000528" cy="865912"/>
          </a:xfrm>
          <a:custGeom>
            <a:avLst/>
            <a:gdLst/>
            <a:ahLst/>
            <a:cxnLst/>
            <a:rect r="r" b="b" t="t" l="l"/>
            <a:pathLst>
              <a:path h="865912" w="1000528">
                <a:moveTo>
                  <a:pt x="0" y="0"/>
                </a:moveTo>
                <a:lnTo>
                  <a:pt x="1000528" y="0"/>
                </a:lnTo>
                <a:lnTo>
                  <a:pt x="1000528" y="865912"/>
                </a:lnTo>
                <a:lnTo>
                  <a:pt x="0" y="86591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2654238" y="5977006"/>
            <a:ext cx="1000528" cy="689455"/>
          </a:xfrm>
          <a:custGeom>
            <a:avLst/>
            <a:gdLst/>
            <a:ahLst/>
            <a:cxnLst/>
            <a:rect r="r" b="b" t="t" l="l"/>
            <a:pathLst>
              <a:path h="689455" w="1000528">
                <a:moveTo>
                  <a:pt x="0" y="0"/>
                </a:moveTo>
                <a:lnTo>
                  <a:pt x="1000528" y="0"/>
                </a:lnTo>
                <a:lnTo>
                  <a:pt x="1000528" y="689455"/>
                </a:lnTo>
                <a:lnTo>
                  <a:pt x="0" y="68945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2698724" y="4163631"/>
            <a:ext cx="911556" cy="1144648"/>
          </a:xfrm>
          <a:custGeom>
            <a:avLst/>
            <a:gdLst/>
            <a:ahLst/>
            <a:cxnLst/>
            <a:rect r="r" b="b" t="t" l="l"/>
            <a:pathLst>
              <a:path h="1144648" w="911556">
                <a:moveTo>
                  <a:pt x="0" y="0"/>
                </a:moveTo>
                <a:lnTo>
                  <a:pt x="911556" y="0"/>
                </a:lnTo>
                <a:lnTo>
                  <a:pt x="911556" y="1144648"/>
                </a:lnTo>
                <a:lnTo>
                  <a:pt x="0" y="114464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6239410" y="4365759"/>
            <a:ext cx="1000528" cy="740391"/>
          </a:xfrm>
          <a:custGeom>
            <a:avLst/>
            <a:gdLst/>
            <a:ahLst/>
            <a:cxnLst/>
            <a:rect r="r" b="b" t="t" l="l"/>
            <a:pathLst>
              <a:path h="740391" w="1000528">
                <a:moveTo>
                  <a:pt x="0" y="0"/>
                </a:moveTo>
                <a:lnTo>
                  <a:pt x="1000528" y="0"/>
                </a:lnTo>
                <a:lnTo>
                  <a:pt x="1000528" y="740391"/>
                </a:lnTo>
                <a:lnTo>
                  <a:pt x="0" y="740391"/>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4424581" y="4237510"/>
            <a:ext cx="1000528" cy="996890"/>
          </a:xfrm>
          <a:custGeom>
            <a:avLst/>
            <a:gdLst/>
            <a:ahLst/>
            <a:cxnLst/>
            <a:rect r="r" b="b" t="t" l="l"/>
            <a:pathLst>
              <a:path h="996890" w="1000528">
                <a:moveTo>
                  <a:pt x="0" y="0"/>
                </a:moveTo>
                <a:lnTo>
                  <a:pt x="1000528" y="0"/>
                </a:lnTo>
                <a:lnTo>
                  <a:pt x="1000528" y="996890"/>
                </a:lnTo>
                <a:lnTo>
                  <a:pt x="0" y="99689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8054239" y="4235691"/>
            <a:ext cx="740391" cy="1000528"/>
          </a:xfrm>
          <a:custGeom>
            <a:avLst/>
            <a:gdLst/>
            <a:ahLst/>
            <a:cxnLst/>
            <a:rect r="r" b="b" t="t" l="l"/>
            <a:pathLst>
              <a:path h="1000528" w="740391">
                <a:moveTo>
                  <a:pt x="0" y="0"/>
                </a:moveTo>
                <a:lnTo>
                  <a:pt x="740391" y="0"/>
                </a:lnTo>
                <a:lnTo>
                  <a:pt x="740391" y="1000528"/>
                </a:lnTo>
                <a:lnTo>
                  <a:pt x="0" y="100052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1298218" y="4239329"/>
            <a:ext cx="1000528" cy="996890"/>
          </a:xfrm>
          <a:custGeom>
            <a:avLst/>
            <a:gdLst/>
            <a:ahLst/>
            <a:cxnLst/>
            <a:rect r="r" b="b" t="t" l="l"/>
            <a:pathLst>
              <a:path h="996890" w="1000528">
                <a:moveTo>
                  <a:pt x="0" y="0"/>
                </a:moveTo>
                <a:lnTo>
                  <a:pt x="1000528" y="0"/>
                </a:lnTo>
                <a:lnTo>
                  <a:pt x="1000528" y="996890"/>
                </a:lnTo>
                <a:lnTo>
                  <a:pt x="0" y="996890"/>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6410377" y="7513560"/>
            <a:ext cx="674902" cy="1000528"/>
          </a:xfrm>
          <a:custGeom>
            <a:avLst/>
            <a:gdLst/>
            <a:ahLst/>
            <a:cxnLst/>
            <a:rect r="r" b="b" t="t" l="l"/>
            <a:pathLst>
              <a:path h="1000528" w="674902">
                <a:moveTo>
                  <a:pt x="0" y="0"/>
                </a:moveTo>
                <a:lnTo>
                  <a:pt x="674902" y="0"/>
                </a:lnTo>
                <a:lnTo>
                  <a:pt x="674902" y="1000528"/>
                </a:lnTo>
                <a:lnTo>
                  <a:pt x="0" y="1000528"/>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7833050" y="7513560"/>
            <a:ext cx="940496" cy="1000528"/>
          </a:xfrm>
          <a:custGeom>
            <a:avLst/>
            <a:gdLst/>
            <a:ahLst/>
            <a:cxnLst/>
            <a:rect r="r" b="b" t="t" l="l"/>
            <a:pathLst>
              <a:path h="1000528" w="940496">
                <a:moveTo>
                  <a:pt x="0" y="0"/>
                </a:moveTo>
                <a:lnTo>
                  <a:pt x="940496" y="0"/>
                </a:lnTo>
                <a:lnTo>
                  <a:pt x="940496" y="1000528"/>
                </a:lnTo>
                <a:lnTo>
                  <a:pt x="0" y="1000528"/>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3069155" y="4386408"/>
            <a:ext cx="787175" cy="702733"/>
          </a:xfrm>
          <a:custGeom>
            <a:avLst/>
            <a:gdLst/>
            <a:ahLst/>
            <a:cxnLst/>
            <a:rect r="r" b="b" t="t" l="l"/>
            <a:pathLst>
              <a:path h="702733" w="787175">
                <a:moveTo>
                  <a:pt x="0" y="0"/>
                </a:moveTo>
                <a:lnTo>
                  <a:pt x="787175" y="0"/>
                </a:lnTo>
                <a:lnTo>
                  <a:pt x="787175" y="702732"/>
                </a:lnTo>
                <a:lnTo>
                  <a:pt x="0" y="70273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1100796" y="5875177"/>
            <a:ext cx="1101617" cy="953399"/>
          </a:xfrm>
          <a:custGeom>
            <a:avLst/>
            <a:gdLst/>
            <a:ahLst/>
            <a:cxnLst/>
            <a:rect r="r" b="b" t="t" l="l"/>
            <a:pathLst>
              <a:path h="953399" w="1101617">
                <a:moveTo>
                  <a:pt x="0" y="0"/>
                </a:moveTo>
                <a:lnTo>
                  <a:pt x="1101617" y="0"/>
                </a:lnTo>
                <a:lnTo>
                  <a:pt x="1101617" y="953399"/>
                </a:lnTo>
                <a:lnTo>
                  <a:pt x="0" y="953399"/>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9521317" y="7486379"/>
            <a:ext cx="1054890" cy="1054890"/>
          </a:xfrm>
          <a:custGeom>
            <a:avLst/>
            <a:gdLst/>
            <a:ahLst/>
            <a:cxnLst/>
            <a:rect r="r" b="b" t="t" l="l"/>
            <a:pathLst>
              <a:path h="1054890" w="1054890">
                <a:moveTo>
                  <a:pt x="0" y="0"/>
                </a:moveTo>
                <a:lnTo>
                  <a:pt x="1054890" y="0"/>
                </a:lnTo>
                <a:lnTo>
                  <a:pt x="1054890" y="1054890"/>
                </a:lnTo>
                <a:lnTo>
                  <a:pt x="0" y="1054890"/>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grpSp>
        <p:nvGrpSpPr>
          <p:cNvPr name="Group 26" id="26"/>
          <p:cNvGrpSpPr/>
          <p:nvPr/>
        </p:nvGrpSpPr>
        <p:grpSpPr>
          <a:xfrm rot="0">
            <a:off x="3646851" y="1028700"/>
            <a:ext cx="10994298" cy="2355995"/>
            <a:chOff x="0" y="0"/>
            <a:chExt cx="14659064" cy="3141327"/>
          </a:xfrm>
        </p:grpSpPr>
        <p:sp>
          <p:nvSpPr>
            <p:cNvPr name="TextBox 27" id="27"/>
            <p:cNvSpPr txBox="true"/>
            <p:nvPr/>
          </p:nvSpPr>
          <p:spPr>
            <a:xfrm rot="0">
              <a:off x="924670" y="-9525"/>
              <a:ext cx="12809724" cy="1838325"/>
            </a:xfrm>
            <a:prstGeom prst="rect">
              <a:avLst/>
            </a:prstGeom>
          </p:spPr>
          <p:txBody>
            <a:bodyPr anchor="t" rtlCol="false" tIns="0" lIns="0" bIns="0" rIns="0">
              <a:spAutoFit/>
            </a:bodyPr>
            <a:lstStyle/>
            <a:p>
              <a:pPr algn="ctr">
                <a:lnSpc>
                  <a:spcPts val="10800"/>
                </a:lnSpc>
              </a:pPr>
              <a:r>
                <a:rPr lang="en-US" b="true" sz="9000">
                  <a:solidFill>
                    <a:srgbClr val="000000"/>
                  </a:solidFill>
                  <a:latin typeface="Asap Medium"/>
                  <a:ea typeface="Asap Medium"/>
                  <a:cs typeface="Asap Medium"/>
                  <a:sym typeface="Asap Medium"/>
                </a:rPr>
                <a:t>Trang tài nguyên</a:t>
              </a:r>
            </a:p>
          </p:txBody>
        </p:sp>
        <p:sp>
          <p:nvSpPr>
            <p:cNvPr name="TextBox 28" id="28"/>
            <p:cNvSpPr txBox="true"/>
            <p:nvPr/>
          </p:nvSpPr>
          <p:spPr>
            <a:xfrm rot="0">
              <a:off x="0" y="2160252"/>
              <a:ext cx="14659064" cy="981075"/>
            </a:xfrm>
            <a:prstGeom prst="rect">
              <a:avLst/>
            </a:prstGeom>
          </p:spPr>
          <p:txBody>
            <a:bodyPr anchor="t" rtlCol="false" tIns="0" lIns="0" bIns="0" rIns="0">
              <a:spAutoFit/>
            </a:bodyPr>
            <a:lstStyle/>
            <a:p>
              <a:pPr algn="ctr">
                <a:lnSpc>
                  <a:spcPts val="3000"/>
                </a:lnSpc>
              </a:pPr>
              <a:r>
                <a:rPr lang="en-US" sz="2000">
                  <a:solidFill>
                    <a:srgbClr val="000000"/>
                  </a:solidFill>
                  <a:latin typeface="Muli"/>
                  <a:ea typeface="Muli"/>
                  <a:cs typeface="Muli"/>
                  <a:sym typeface="Muli"/>
                </a:rPr>
                <a:t>Sử dụng các tài nguyên thiết kế này trong Bản thuyết trình Canva của bạn. Thiết kế vui vẻ!</a:t>
              </a:r>
            </a:p>
            <a:p>
              <a:pPr algn="ctr">
                <a:lnSpc>
                  <a:spcPts val="3000"/>
                </a:lnSpc>
              </a:pPr>
              <a:r>
                <a:rPr lang="en-US" sz="2000">
                  <a:solidFill>
                    <a:srgbClr val="000000"/>
                  </a:solidFill>
                  <a:latin typeface="Muli"/>
                  <a:ea typeface="Muli"/>
                  <a:cs typeface="Muli"/>
                  <a:sym typeface="Muli"/>
                </a:rPr>
                <a:t>Đừng quên xóa trang này trước khi trình bày.</a:t>
              </a:r>
            </a:p>
          </p:txBody>
        </p:sp>
      </p:gr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67670" y="1028700"/>
            <a:ext cx="14352661" cy="2370443"/>
            <a:chOff x="0" y="0"/>
            <a:chExt cx="19136881" cy="3160591"/>
          </a:xfrm>
        </p:grpSpPr>
        <p:sp>
          <p:nvSpPr>
            <p:cNvPr name="TextBox 3" id="3"/>
            <p:cNvSpPr txBox="true"/>
            <p:nvPr/>
          </p:nvSpPr>
          <p:spPr>
            <a:xfrm rot="0">
              <a:off x="0" y="-9525"/>
              <a:ext cx="19136881" cy="1838325"/>
            </a:xfrm>
            <a:prstGeom prst="rect">
              <a:avLst/>
            </a:prstGeom>
          </p:spPr>
          <p:txBody>
            <a:bodyPr anchor="t" rtlCol="false" tIns="0" lIns="0" bIns="0" rIns="0">
              <a:spAutoFit/>
            </a:bodyPr>
            <a:lstStyle/>
            <a:p>
              <a:pPr algn="ctr">
                <a:lnSpc>
                  <a:spcPts val="10800"/>
                </a:lnSpc>
              </a:pPr>
              <a:r>
                <a:rPr lang="en-US" b="true" sz="9000">
                  <a:solidFill>
                    <a:srgbClr val="000000"/>
                  </a:solidFill>
                  <a:latin typeface="Asap Medium"/>
                  <a:ea typeface="Asap Medium"/>
                  <a:cs typeface="Asap Medium"/>
                  <a:sym typeface="Asap Medium"/>
                </a:rPr>
                <a:t>Trang tài nguyên</a:t>
              </a:r>
            </a:p>
          </p:txBody>
        </p:sp>
        <p:sp>
          <p:nvSpPr>
            <p:cNvPr name="TextBox 4" id="4"/>
            <p:cNvSpPr txBox="true"/>
            <p:nvPr/>
          </p:nvSpPr>
          <p:spPr>
            <a:xfrm rot="0">
              <a:off x="0" y="2179516"/>
              <a:ext cx="19136881" cy="981075"/>
            </a:xfrm>
            <a:prstGeom prst="rect">
              <a:avLst/>
            </a:prstGeom>
          </p:spPr>
          <p:txBody>
            <a:bodyPr anchor="t" rtlCol="false" tIns="0" lIns="0" bIns="0" rIns="0">
              <a:spAutoFit/>
            </a:bodyPr>
            <a:lstStyle/>
            <a:p>
              <a:pPr algn="ctr">
                <a:lnSpc>
                  <a:spcPts val="3000"/>
                </a:lnSpc>
              </a:pPr>
              <a:r>
                <a:rPr lang="en-US" sz="2000">
                  <a:solidFill>
                    <a:srgbClr val="000000"/>
                  </a:solidFill>
                  <a:latin typeface="Muli"/>
                  <a:ea typeface="Muli"/>
                  <a:cs typeface="Muli"/>
                  <a:sym typeface="Muli"/>
                </a:rPr>
                <a:t>Tìm điều kỳ diệu và thú vị khi trình bày với Bản Thuyết Trình Canva. Nhấn các phím sau khi ở chế độ Trình bày!</a:t>
              </a:r>
            </a:p>
            <a:p>
              <a:pPr algn="ctr">
                <a:lnSpc>
                  <a:spcPts val="3000"/>
                </a:lnSpc>
              </a:pPr>
              <a:r>
                <a:rPr lang="en-US" sz="2000">
                  <a:solidFill>
                    <a:srgbClr val="000000"/>
                  </a:solidFill>
                  <a:latin typeface="Muli"/>
                  <a:ea typeface="Muli"/>
                  <a:cs typeface="Muli"/>
                  <a:sym typeface="Muli"/>
                </a:rPr>
                <a:t>Hãy xóa trang này trước khi trình bày.</a:t>
              </a:r>
            </a:p>
          </p:txBody>
        </p:sp>
      </p:grpSp>
      <p:sp>
        <p:nvSpPr>
          <p:cNvPr name="TextBox 5" id="5"/>
          <p:cNvSpPr txBox="true"/>
          <p:nvPr/>
        </p:nvSpPr>
        <p:spPr>
          <a:xfrm rot="0">
            <a:off x="7127851" y="5114925"/>
            <a:ext cx="4108499"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C</a:t>
            </a:r>
            <a:r>
              <a:rPr lang="en-US" sz="2399">
                <a:solidFill>
                  <a:srgbClr val="000000"/>
                </a:solidFill>
                <a:latin typeface="Muli"/>
                <a:ea typeface="Muli"/>
                <a:cs typeface="Muli"/>
                <a:sym typeface="Muli"/>
              </a:rPr>
              <a:t> để tạo hoa giấy</a:t>
            </a:r>
          </a:p>
        </p:txBody>
      </p:sp>
      <p:sp>
        <p:nvSpPr>
          <p:cNvPr name="TextBox 6" id="6"/>
          <p:cNvSpPr txBox="true"/>
          <p:nvPr/>
        </p:nvSpPr>
        <p:spPr>
          <a:xfrm rot="0">
            <a:off x="7127851" y="6077148"/>
            <a:ext cx="4108499"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O</a:t>
            </a:r>
            <a:r>
              <a:rPr lang="en-US" sz="2399">
                <a:solidFill>
                  <a:srgbClr val="000000"/>
                </a:solidFill>
                <a:latin typeface="Muli"/>
                <a:ea typeface="Muli"/>
                <a:cs typeface="Muli"/>
                <a:sym typeface="Muli"/>
              </a:rPr>
              <a:t> để tạo bong bóng</a:t>
            </a:r>
          </a:p>
        </p:txBody>
      </p:sp>
      <p:sp>
        <p:nvSpPr>
          <p:cNvPr name="TextBox 7" id="7"/>
          <p:cNvSpPr txBox="true"/>
          <p:nvPr/>
        </p:nvSpPr>
        <p:spPr>
          <a:xfrm rot="0">
            <a:off x="7127851" y="7039370"/>
            <a:ext cx="7196238" cy="388620"/>
          </a:xfrm>
          <a:prstGeom prst="rect">
            <a:avLst/>
          </a:prstGeom>
        </p:spPr>
        <p:txBody>
          <a:bodyPr anchor="t" rtlCol="false" tIns="0" lIns="0" bIns="0" rIns="0">
            <a:spAutoFit/>
          </a:bodyPr>
          <a:lstStyle/>
          <a:p>
            <a:pPr algn="l">
              <a:lnSpc>
                <a:spcPts val="3119"/>
              </a:lnSpc>
            </a:pPr>
            <a:r>
              <a:rPr lang="en-US" sz="2399">
                <a:solidFill>
                  <a:srgbClr val="000000"/>
                </a:solidFill>
                <a:latin typeface="Muli"/>
                <a:ea typeface="Muli"/>
                <a:cs typeface="Muli"/>
                <a:sym typeface="Muli"/>
              </a:rPr>
              <a:t>Bất kỳ số nào từ </a:t>
            </a:r>
            <a:r>
              <a:rPr lang="en-US" b="true" sz="2399">
                <a:solidFill>
                  <a:srgbClr val="FF68D4"/>
                </a:solidFill>
                <a:latin typeface="Muli Semi-Bold"/>
                <a:ea typeface="Muli Semi-Bold"/>
                <a:cs typeface="Muli Semi-Bold"/>
                <a:sym typeface="Muli Semi-Bold"/>
              </a:rPr>
              <a:t>0-9</a:t>
            </a:r>
            <a:r>
              <a:rPr lang="en-US" sz="2399">
                <a:solidFill>
                  <a:srgbClr val="000000"/>
                </a:solidFill>
                <a:latin typeface="Muli"/>
                <a:ea typeface="Muli"/>
                <a:cs typeface="Muli"/>
                <a:sym typeface="Muli"/>
              </a:rPr>
              <a:t> để hẹn giờ</a:t>
            </a:r>
          </a:p>
        </p:txBody>
      </p:sp>
      <p:sp>
        <p:nvSpPr>
          <p:cNvPr name="TextBox 8" id="8"/>
          <p:cNvSpPr txBox="true"/>
          <p:nvPr/>
        </p:nvSpPr>
        <p:spPr>
          <a:xfrm rot="0">
            <a:off x="12459988" y="5114925"/>
            <a:ext cx="3365548"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D</a:t>
            </a:r>
            <a:r>
              <a:rPr lang="en-US" sz="2399">
                <a:solidFill>
                  <a:srgbClr val="000000"/>
                </a:solidFill>
                <a:latin typeface="Muli"/>
                <a:ea typeface="Muli"/>
                <a:cs typeface="Muli"/>
                <a:sym typeface="Muli"/>
              </a:rPr>
              <a:t> để tạo tiếng trống</a:t>
            </a:r>
          </a:p>
        </p:txBody>
      </p:sp>
      <p:sp>
        <p:nvSpPr>
          <p:cNvPr name="TextBox 9" id="9"/>
          <p:cNvSpPr txBox="true"/>
          <p:nvPr/>
        </p:nvSpPr>
        <p:spPr>
          <a:xfrm rot="0">
            <a:off x="12459988" y="6032842"/>
            <a:ext cx="3365548"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Q </a:t>
            </a:r>
            <a:r>
              <a:rPr lang="en-US" sz="2399">
                <a:solidFill>
                  <a:srgbClr val="000000"/>
                </a:solidFill>
                <a:latin typeface="Muli"/>
                <a:ea typeface="Muli"/>
                <a:cs typeface="Muli"/>
                <a:sym typeface="Muli"/>
              </a:rPr>
              <a:t>để tắt tiếng</a:t>
            </a:r>
          </a:p>
        </p:txBody>
      </p:sp>
      <p:sp>
        <p:nvSpPr>
          <p:cNvPr name="TextBox 10" id="10"/>
          <p:cNvSpPr txBox="true"/>
          <p:nvPr/>
        </p:nvSpPr>
        <p:spPr>
          <a:xfrm rot="0">
            <a:off x="2462463" y="5114925"/>
            <a:ext cx="3441748"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B</a:t>
            </a:r>
            <a:r>
              <a:rPr lang="en-US" sz="2399">
                <a:solidFill>
                  <a:srgbClr val="000000"/>
                </a:solidFill>
                <a:latin typeface="Muli"/>
                <a:ea typeface="Muli"/>
                <a:cs typeface="Muli"/>
                <a:sym typeface="Muli"/>
              </a:rPr>
              <a:t> để tạo hiệu ứng mờ</a:t>
            </a:r>
          </a:p>
        </p:txBody>
      </p:sp>
      <p:sp>
        <p:nvSpPr>
          <p:cNvPr name="TextBox 11" id="11"/>
          <p:cNvSpPr txBox="true"/>
          <p:nvPr/>
        </p:nvSpPr>
        <p:spPr>
          <a:xfrm rot="0">
            <a:off x="2462463" y="7039370"/>
            <a:ext cx="3441748"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U</a:t>
            </a:r>
            <a:r>
              <a:rPr lang="en-US" sz="2399">
                <a:solidFill>
                  <a:srgbClr val="000000"/>
                </a:solidFill>
                <a:latin typeface="Muli"/>
                <a:ea typeface="Muli"/>
                <a:cs typeface="Muli"/>
                <a:sym typeface="Muli"/>
              </a:rPr>
              <a:t> để hạ màn</a:t>
            </a:r>
          </a:p>
        </p:txBody>
      </p:sp>
      <p:sp>
        <p:nvSpPr>
          <p:cNvPr name="TextBox 12" id="12"/>
          <p:cNvSpPr txBox="true"/>
          <p:nvPr/>
        </p:nvSpPr>
        <p:spPr>
          <a:xfrm rot="0">
            <a:off x="2462463" y="6077148"/>
            <a:ext cx="3441748" cy="388620"/>
          </a:xfrm>
          <a:prstGeom prst="rect">
            <a:avLst/>
          </a:prstGeom>
        </p:spPr>
        <p:txBody>
          <a:bodyPr anchor="t" rtlCol="false" tIns="0" lIns="0" bIns="0" rIns="0">
            <a:spAutoFit/>
          </a:bodyPr>
          <a:lstStyle/>
          <a:p>
            <a:pPr algn="l">
              <a:lnSpc>
                <a:spcPts val="3119"/>
              </a:lnSpc>
            </a:pPr>
            <a:r>
              <a:rPr lang="en-US" b="true" sz="2399">
                <a:solidFill>
                  <a:srgbClr val="FF68D4"/>
                </a:solidFill>
                <a:latin typeface="Muli Semi-Bold"/>
                <a:ea typeface="Muli Semi-Bold"/>
                <a:cs typeface="Muli Semi-Bold"/>
                <a:sym typeface="Muli Semi-Bold"/>
              </a:rPr>
              <a:t>M</a:t>
            </a:r>
            <a:r>
              <a:rPr lang="en-US" sz="2399">
                <a:solidFill>
                  <a:srgbClr val="000000"/>
                </a:solidFill>
                <a:latin typeface="Muli"/>
                <a:ea typeface="Muli"/>
                <a:cs typeface="Muli"/>
                <a:sym typeface="Muli"/>
              </a:rPr>
              <a:t> để thả mic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16344" y="-3845014"/>
            <a:ext cx="7101500" cy="7088588"/>
          </a:xfrm>
          <a:custGeom>
            <a:avLst/>
            <a:gdLst/>
            <a:ahLst/>
            <a:cxnLst/>
            <a:rect r="r" b="b" t="t" l="l"/>
            <a:pathLst>
              <a:path h="7088588" w="7101500">
                <a:moveTo>
                  <a:pt x="0" y="0"/>
                </a:moveTo>
                <a:lnTo>
                  <a:pt x="7101500" y="0"/>
                </a:lnTo>
                <a:lnTo>
                  <a:pt x="7101500" y="7088588"/>
                </a:lnTo>
                <a:lnTo>
                  <a:pt x="0" y="70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7981" y="3257602"/>
            <a:ext cx="11301259" cy="3771795"/>
          </a:xfrm>
          <a:custGeom>
            <a:avLst/>
            <a:gdLst/>
            <a:ahLst/>
            <a:cxnLst/>
            <a:rect r="r" b="b" t="t" l="l"/>
            <a:pathLst>
              <a:path h="3771795" w="11301259">
                <a:moveTo>
                  <a:pt x="0" y="0"/>
                </a:moveTo>
                <a:lnTo>
                  <a:pt x="11301259" y="0"/>
                </a:lnTo>
                <a:lnTo>
                  <a:pt x="11301259" y="3771796"/>
                </a:lnTo>
                <a:lnTo>
                  <a:pt x="0" y="3771796"/>
                </a:lnTo>
                <a:lnTo>
                  <a:pt x="0" y="0"/>
                </a:lnTo>
                <a:close/>
              </a:path>
            </a:pathLst>
          </a:custGeom>
          <a:blipFill>
            <a:blip r:embed="rId4"/>
            <a:stretch>
              <a:fillRect l="0" t="0" r="0" b="0"/>
            </a:stretch>
          </a:blipFill>
        </p:spPr>
      </p:sp>
      <p:sp>
        <p:nvSpPr>
          <p:cNvPr name="TextBox 4" id="4"/>
          <p:cNvSpPr txBox="true"/>
          <p:nvPr/>
        </p:nvSpPr>
        <p:spPr>
          <a:xfrm rot="0">
            <a:off x="727981" y="514350"/>
            <a:ext cx="16116686" cy="892175"/>
          </a:xfrm>
          <a:prstGeom prst="rect">
            <a:avLst/>
          </a:prstGeom>
        </p:spPr>
        <p:txBody>
          <a:bodyPr anchor="t" rtlCol="false" tIns="0" lIns="0" bIns="0" rIns="0">
            <a:spAutoFit/>
          </a:bodyPr>
          <a:lstStyle/>
          <a:p>
            <a:pPr algn="l">
              <a:lnSpc>
                <a:spcPts val="7150"/>
              </a:lnSpc>
              <a:spcBef>
                <a:spcPct val="0"/>
              </a:spcBef>
            </a:pPr>
            <a:r>
              <a:rPr lang="en-US" b="true" sz="5500">
                <a:solidFill>
                  <a:srgbClr val="3849A2"/>
                </a:solidFill>
                <a:latin typeface="Maven Pro Heavy"/>
                <a:ea typeface="Maven Pro Heavy"/>
                <a:cs typeface="Maven Pro Heavy"/>
                <a:sym typeface="Maven Pro Heavy"/>
              </a:rPr>
              <a:t>I. Tổng quan</a:t>
            </a:r>
          </a:p>
        </p:txBody>
      </p:sp>
      <p:sp>
        <p:nvSpPr>
          <p:cNvPr name="TextBox 5" id="5"/>
          <p:cNvSpPr txBox="true"/>
          <p:nvPr/>
        </p:nvSpPr>
        <p:spPr>
          <a:xfrm rot="0">
            <a:off x="8786324" y="2023270"/>
            <a:ext cx="4886141" cy="409574"/>
          </a:xfrm>
          <a:prstGeom prst="rect">
            <a:avLst/>
          </a:prstGeom>
        </p:spPr>
        <p:txBody>
          <a:bodyPr anchor="t" rtlCol="false" tIns="0" lIns="0" bIns="0" rIns="0">
            <a:spAutoFit/>
          </a:bodyPr>
          <a:lstStyle/>
          <a:p>
            <a:pPr algn="just">
              <a:lnSpc>
                <a:spcPts val="3000"/>
              </a:lnSpc>
            </a:pPr>
            <a:r>
              <a:rPr lang="en-US" sz="2000">
                <a:solidFill>
                  <a:srgbClr val="FFFFFF"/>
                </a:solidFill>
                <a:latin typeface="Arial"/>
                <a:ea typeface="Arial"/>
                <a:cs typeface="Arial"/>
                <a:sym typeface="Arial"/>
              </a:rPr>
              <a:t>nguyendinhthe - voz.vn</a:t>
            </a:r>
          </a:p>
        </p:txBody>
      </p:sp>
      <p:sp>
        <p:nvSpPr>
          <p:cNvPr name="TextBox 6" id="6"/>
          <p:cNvSpPr txBox="true"/>
          <p:nvPr/>
        </p:nvSpPr>
        <p:spPr>
          <a:xfrm rot="0">
            <a:off x="3732501" y="7395105"/>
            <a:ext cx="6301434" cy="50482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1: Pin mặt trời màng mỏng</a:t>
            </a:r>
          </a:p>
        </p:txBody>
      </p:sp>
      <p:sp>
        <p:nvSpPr>
          <p:cNvPr name="TextBox 7" id="7"/>
          <p:cNvSpPr txBox="true"/>
          <p:nvPr/>
        </p:nvSpPr>
        <p:spPr>
          <a:xfrm rot="0">
            <a:off x="12391372" y="2718329"/>
            <a:ext cx="4453296" cy="51816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Trong bối cảnh công nghiệp hiện đại, nhu cầu về các thiết bị điện tử hữu cơ, cảm biến và các linh kiện chuyển đổi điện năng ngày càng cao. việc chế tạo các lớp màng mỏng với chất lượng cao đóng vai trò then chốt. </a:t>
            </a:r>
          </a:p>
        </p:txBody>
      </p:sp>
      <p:sp>
        <p:nvSpPr>
          <p:cNvPr name="TextBox 8" id="8"/>
          <p:cNvSpPr txBox="true"/>
          <p:nvPr/>
        </p:nvSpPr>
        <p:spPr>
          <a:xfrm rot="0">
            <a:off x="1028700" y="6636601"/>
            <a:ext cx="1365228" cy="392796"/>
          </a:xfrm>
          <a:prstGeom prst="rect">
            <a:avLst/>
          </a:prstGeom>
        </p:spPr>
        <p:txBody>
          <a:bodyPr anchor="t" rtlCol="false" tIns="0" lIns="0" bIns="0" rIns="0">
            <a:spAutoFit/>
          </a:bodyPr>
          <a:lstStyle/>
          <a:p>
            <a:pPr algn="ctr">
              <a:lnSpc>
                <a:spcPts val="2820"/>
              </a:lnSpc>
              <a:spcBef>
                <a:spcPct val="0"/>
              </a:spcBef>
            </a:pPr>
            <a:r>
              <a:rPr lang="en-US" sz="2014">
                <a:solidFill>
                  <a:srgbClr val="000000"/>
                </a:solidFill>
                <a:latin typeface="Arial"/>
                <a:ea typeface="Arial"/>
                <a:cs typeface="Arial"/>
                <a:sym typeface="Arial"/>
              </a:rPr>
              <a:t>solarplus.vn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7549" y="7481501"/>
            <a:ext cx="9279264" cy="9262392"/>
          </a:xfrm>
          <a:custGeom>
            <a:avLst/>
            <a:gdLst/>
            <a:ahLst/>
            <a:cxnLst/>
            <a:rect r="r" b="b" t="t" l="l"/>
            <a:pathLst>
              <a:path h="9262392" w="9279264">
                <a:moveTo>
                  <a:pt x="0" y="0"/>
                </a:moveTo>
                <a:lnTo>
                  <a:pt x="9279263" y="0"/>
                </a:lnTo>
                <a:lnTo>
                  <a:pt x="9279263"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539760" y="1546811"/>
            <a:ext cx="11208480" cy="7399051"/>
            <a:chOff x="0" y="0"/>
            <a:chExt cx="14944640" cy="9865401"/>
          </a:xfrm>
        </p:grpSpPr>
        <p:sp>
          <p:nvSpPr>
            <p:cNvPr name="Freeform 5" id="5"/>
            <p:cNvSpPr/>
            <p:nvPr/>
          </p:nvSpPr>
          <p:spPr>
            <a:xfrm flipH="false" flipV="false" rot="-6000">
              <a:off x="3486120" y="-7440"/>
              <a:ext cx="8551605" cy="9880282"/>
            </a:xfrm>
            <a:custGeom>
              <a:avLst/>
              <a:gdLst/>
              <a:ahLst/>
              <a:cxnLst/>
              <a:rect r="r" b="b" t="t" l="l"/>
              <a:pathLst>
                <a:path h="9880282" w="8551605">
                  <a:moveTo>
                    <a:pt x="17218" y="0"/>
                  </a:moveTo>
                  <a:lnTo>
                    <a:pt x="8551605" y="14895"/>
                  </a:lnTo>
                  <a:lnTo>
                    <a:pt x="8534387" y="9880282"/>
                  </a:lnTo>
                  <a:lnTo>
                    <a:pt x="0" y="9865386"/>
                  </a:lnTo>
                  <a:lnTo>
                    <a:pt x="17218" y="0"/>
                  </a:lnTo>
                  <a:close/>
                </a:path>
              </a:pathLst>
            </a:custGeom>
            <a:blipFill>
              <a:blip r:embed="rId4"/>
              <a:stretch>
                <a:fillRect l="-22" t="-5" r="-28527" b="-4167"/>
              </a:stretch>
            </a:blipFill>
          </p:spPr>
        </p:sp>
        <p:sp>
          <p:nvSpPr>
            <p:cNvPr name="TextBox 6" id="6"/>
            <p:cNvSpPr txBox="true"/>
            <p:nvPr/>
          </p:nvSpPr>
          <p:spPr>
            <a:xfrm rot="0">
              <a:off x="11508899" y="1211010"/>
              <a:ext cx="3072448" cy="733425"/>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Vật liệu khối</a:t>
              </a:r>
            </a:p>
          </p:txBody>
        </p:sp>
        <p:sp>
          <p:nvSpPr>
            <p:cNvPr name="TextBox 7" id="7"/>
            <p:cNvSpPr txBox="true"/>
            <p:nvPr/>
          </p:nvSpPr>
          <p:spPr>
            <a:xfrm rot="0">
              <a:off x="11508899" y="3680004"/>
              <a:ext cx="2800668" cy="733425"/>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Vật liệu bột</a:t>
              </a:r>
            </a:p>
          </p:txBody>
        </p:sp>
        <p:sp>
          <p:nvSpPr>
            <p:cNvPr name="TextBox 8" id="8"/>
            <p:cNvSpPr txBox="true"/>
            <p:nvPr/>
          </p:nvSpPr>
          <p:spPr>
            <a:xfrm rot="0">
              <a:off x="11508899" y="5607783"/>
              <a:ext cx="3435741" cy="733425"/>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Vật liệu nano</a:t>
              </a:r>
            </a:p>
          </p:txBody>
        </p:sp>
        <p:sp>
          <p:nvSpPr>
            <p:cNvPr name="TextBox 9" id="9"/>
            <p:cNvSpPr txBox="true"/>
            <p:nvPr/>
          </p:nvSpPr>
          <p:spPr>
            <a:xfrm rot="0">
              <a:off x="11508899" y="6941592"/>
              <a:ext cx="3071812" cy="733425"/>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Vật liệu đám</a:t>
              </a:r>
            </a:p>
          </p:txBody>
        </p:sp>
        <p:sp>
          <p:nvSpPr>
            <p:cNvPr name="TextBox 10" id="10"/>
            <p:cNvSpPr txBox="true"/>
            <p:nvPr/>
          </p:nvSpPr>
          <p:spPr>
            <a:xfrm rot="0">
              <a:off x="11508899" y="8275401"/>
              <a:ext cx="2527776" cy="733425"/>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Nguyên tử</a:t>
              </a:r>
            </a:p>
          </p:txBody>
        </p:sp>
        <p:sp>
          <p:nvSpPr>
            <p:cNvPr name="TextBox 11" id="11"/>
            <p:cNvSpPr txBox="true"/>
            <p:nvPr/>
          </p:nvSpPr>
          <p:spPr>
            <a:xfrm rot="0">
              <a:off x="0" y="887160"/>
              <a:ext cx="3423603" cy="1444625"/>
            </a:xfrm>
            <a:prstGeom prst="rect">
              <a:avLst/>
            </a:prstGeom>
          </p:spPr>
          <p:txBody>
            <a:bodyPr anchor="t" rtlCol="false" tIns="0" lIns="0" bIns="0" rIns="0">
              <a:spAutoFit/>
            </a:bodyPr>
            <a:lstStyle/>
            <a:p>
              <a:pPr algn="ctr">
                <a:lnSpc>
                  <a:spcPts val="4200"/>
                </a:lnSpc>
              </a:pPr>
              <a:r>
                <a:rPr lang="en-US" sz="3000">
                  <a:solidFill>
                    <a:srgbClr val="000000"/>
                  </a:solidFill>
                  <a:latin typeface="Arial"/>
                  <a:ea typeface="Arial"/>
                  <a:cs typeface="Arial"/>
                  <a:sym typeface="Arial"/>
                </a:rPr>
                <a:t>Từ trên xuống</a:t>
              </a:r>
            </a:p>
            <a:p>
              <a:pPr algn="ctr">
                <a:lnSpc>
                  <a:spcPts val="4200"/>
                </a:lnSpc>
              </a:pPr>
              <a:r>
                <a:rPr lang="en-US" sz="3000">
                  <a:solidFill>
                    <a:srgbClr val="000000"/>
                  </a:solidFill>
                  <a:latin typeface="Arial"/>
                  <a:ea typeface="Arial"/>
                  <a:cs typeface="Arial"/>
                  <a:sym typeface="Arial"/>
                </a:rPr>
                <a:t>(top-down)</a:t>
              </a:r>
            </a:p>
          </p:txBody>
        </p:sp>
        <p:sp>
          <p:nvSpPr>
            <p:cNvPr name="AutoShape 12" id="12"/>
            <p:cNvSpPr/>
            <p:nvPr/>
          </p:nvSpPr>
          <p:spPr>
            <a:xfrm>
              <a:off x="3975857" y="801078"/>
              <a:ext cx="0" cy="2006870"/>
            </a:xfrm>
            <a:prstGeom prst="line">
              <a:avLst/>
            </a:prstGeom>
            <a:ln cap="flat" w="127000">
              <a:solidFill>
                <a:srgbClr val="202020"/>
              </a:solidFill>
              <a:prstDash val="solid"/>
              <a:headEnd type="none" len="sm" w="sm"/>
              <a:tailEnd type="triangle" len="med" w="lg"/>
            </a:ln>
          </p:spPr>
        </p:sp>
        <p:sp>
          <p:nvSpPr>
            <p:cNvPr name="TextBox 13" id="13"/>
            <p:cNvSpPr txBox="true"/>
            <p:nvPr/>
          </p:nvSpPr>
          <p:spPr>
            <a:xfrm rot="0">
              <a:off x="337918" y="7697723"/>
              <a:ext cx="3085685" cy="1444625"/>
            </a:xfrm>
            <a:prstGeom prst="rect">
              <a:avLst/>
            </a:prstGeom>
          </p:spPr>
          <p:txBody>
            <a:bodyPr anchor="t" rtlCol="false" tIns="0" lIns="0" bIns="0" rIns="0">
              <a:spAutoFit/>
            </a:bodyPr>
            <a:lstStyle/>
            <a:p>
              <a:pPr algn="ctr">
                <a:lnSpc>
                  <a:spcPts val="4200"/>
                </a:lnSpc>
              </a:pPr>
              <a:r>
                <a:rPr lang="en-US" sz="3000">
                  <a:solidFill>
                    <a:srgbClr val="000000"/>
                  </a:solidFill>
                  <a:latin typeface="Arial"/>
                  <a:ea typeface="Arial"/>
                  <a:cs typeface="Arial"/>
                  <a:sym typeface="Arial"/>
                </a:rPr>
                <a:t>Từ dưới lên</a:t>
              </a:r>
            </a:p>
            <a:p>
              <a:pPr algn="ctr">
                <a:lnSpc>
                  <a:spcPts val="4200"/>
                </a:lnSpc>
              </a:pPr>
              <a:r>
                <a:rPr lang="en-US" sz="3000">
                  <a:solidFill>
                    <a:srgbClr val="000000"/>
                  </a:solidFill>
                  <a:latin typeface="Arial"/>
                  <a:ea typeface="Arial"/>
                  <a:cs typeface="Arial"/>
                  <a:sym typeface="Arial"/>
                </a:rPr>
                <a:t>(bottom-up)</a:t>
              </a:r>
            </a:p>
          </p:txBody>
        </p:sp>
        <p:sp>
          <p:nvSpPr>
            <p:cNvPr name="AutoShape 14" id="14"/>
            <p:cNvSpPr/>
            <p:nvPr/>
          </p:nvSpPr>
          <p:spPr>
            <a:xfrm flipV="true">
              <a:off x="4039357" y="7426731"/>
              <a:ext cx="0" cy="2006870"/>
            </a:xfrm>
            <a:prstGeom prst="line">
              <a:avLst/>
            </a:prstGeom>
            <a:ln cap="flat" w="127000">
              <a:solidFill>
                <a:srgbClr val="202020"/>
              </a:solidFill>
              <a:prstDash val="solid"/>
              <a:headEnd type="none" len="sm" w="sm"/>
              <a:tailEnd type="triangle" len="med" w="lg"/>
            </a:ln>
          </p:spPr>
        </p:sp>
      </p:grpSp>
      <p:sp>
        <p:nvSpPr>
          <p:cNvPr name="TextBox 15" id="15"/>
          <p:cNvSpPr txBox="true"/>
          <p:nvPr/>
        </p:nvSpPr>
        <p:spPr>
          <a:xfrm rot="0">
            <a:off x="727981" y="495300"/>
            <a:ext cx="16116686" cy="990600"/>
          </a:xfrm>
          <a:prstGeom prst="rect">
            <a:avLst/>
          </a:prstGeom>
        </p:spPr>
        <p:txBody>
          <a:bodyPr anchor="t" rtlCol="false" tIns="0" lIns="0" bIns="0" rIns="0">
            <a:spAutoFit/>
          </a:bodyPr>
          <a:lstStyle/>
          <a:p>
            <a:pPr algn="l">
              <a:lnSpc>
                <a:spcPts val="7800"/>
              </a:lnSpc>
              <a:spcBef>
                <a:spcPct val="0"/>
              </a:spcBef>
            </a:pPr>
            <a:r>
              <a:rPr lang="en-US" b="true" sz="6000">
                <a:solidFill>
                  <a:srgbClr val="3849A2"/>
                </a:solidFill>
                <a:latin typeface="Maven Pro Heavy"/>
                <a:ea typeface="Maven Pro Heavy"/>
                <a:cs typeface="Maven Pro Heavy"/>
                <a:sym typeface="Maven Pro Heavy"/>
              </a:rPr>
              <a:t>I. Tổng quan</a:t>
            </a:r>
          </a:p>
        </p:txBody>
      </p:sp>
      <p:sp>
        <p:nvSpPr>
          <p:cNvPr name="TextBox 16" id="16"/>
          <p:cNvSpPr txBox="true"/>
          <p:nvPr/>
        </p:nvSpPr>
        <p:spPr>
          <a:xfrm rot="0">
            <a:off x="4857012" y="9107787"/>
            <a:ext cx="8573975" cy="50482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2: Hai hướng tiếp cận để chế tạo vật liệu nano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61556" y="7803831"/>
            <a:ext cx="9080563" cy="9064053"/>
          </a:xfrm>
          <a:custGeom>
            <a:avLst/>
            <a:gdLst/>
            <a:ahLst/>
            <a:cxnLst/>
            <a:rect r="r" b="b" t="t" l="l"/>
            <a:pathLst>
              <a:path h="9064053" w="9080563">
                <a:moveTo>
                  <a:pt x="0" y="0"/>
                </a:moveTo>
                <a:lnTo>
                  <a:pt x="9080562" y="0"/>
                </a:lnTo>
                <a:lnTo>
                  <a:pt x="9080562" y="9064052"/>
                </a:lnTo>
                <a:lnTo>
                  <a:pt x="0" y="9064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74543" y="-5900614"/>
            <a:ext cx="9006398" cy="8990022"/>
          </a:xfrm>
          <a:custGeom>
            <a:avLst/>
            <a:gdLst/>
            <a:ahLst/>
            <a:cxnLst/>
            <a:rect r="r" b="b" t="t" l="l"/>
            <a:pathLst>
              <a:path h="8990022" w="9006398">
                <a:moveTo>
                  <a:pt x="0" y="0"/>
                </a:moveTo>
                <a:lnTo>
                  <a:pt x="9006397" y="0"/>
                </a:lnTo>
                <a:lnTo>
                  <a:pt x="9006397" y="8990023"/>
                </a:lnTo>
                <a:lnTo>
                  <a:pt x="0" y="8990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68352" y="1480238"/>
            <a:ext cx="13351297" cy="7326524"/>
          </a:xfrm>
          <a:custGeom>
            <a:avLst/>
            <a:gdLst/>
            <a:ahLst/>
            <a:cxnLst/>
            <a:rect r="r" b="b" t="t" l="l"/>
            <a:pathLst>
              <a:path h="7326524" w="13351297">
                <a:moveTo>
                  <a:pt x="0" y="0"/>
                </a:moveTo>
                <a:lnTo>
                  <a:pt x="13351296" y="0"/>
                </a:lnTo>
                <a:lnTo>
                  <a:pt x="13351296" y="7326524"/>
                </a:lnTo>
                <a:lnTo>
                  <a:pt x="0" y="7326524"/>
                </a:lnTo>
                <a:lnTo>
                  <a:pt x="0" y="0"/>
                </a:lnTo>
                <a:close/>
              </a:path>
            </a:pathLst>
          </a:custGeom>
          <a:blipFill>
            <a:blip r:embed="rId4"/>
            <a:stretch>
              <a:fillRect l="0" t="0" r="0" b="0"/>
            </a:stretch>
          </a:blipFill>
        </p:spPr>
      </p:sp>
      <p:sp>
        <p:nvSpPr>
          <p:cNvPr name="TextBox 5" id="5"/>
          <p:cNvSpPr txBox="true"/>
          <p:nvPr/>
        </p:nvSpPr>
        <p:spPr>
          <a:xfrm rot="0">
            <a:off x="727981" y="495300"/>
            <a:ext cx="16116686" cy="990600"/>
          </a:xfrm>
          <a:prstGeom prst="rect">
            <a:avLst/>
          </a:prstGeom>
        </p:spPr>
        <p:txBody>
          <a:bodyPr anchor="t" rtlCol="false" tIns="0" lIns="0" bIns="0" rIns="0">
            <a:spAutoFit/>
          </a:bodyPr>
          <a:lstStyle/>
          <a:p>
            <a:pPr algn="l">
              <a:lnSpc>
                <a:spcPts val="7800"/>
              </a:lnSpc>
              <a:spcBef>
                <a:spcPct val="0"/>
              </a:spcBef>
            </a:pPr>
            <a:r>
              <a:rPr lang="en-US" b="true" sz="6000">
                <a:solidFill>
                  <a:srgbClr val="3849A2"/>
                </a:solidFill>
                <a:latin typeface="Maven Pro Heavy"/>
                <a:ea typeface="Maven Pro Heavy"/>
                <a:cs typeface="Maven Pro Heavy"/>
                <a:sym typeface="Maven Pro Heavy"/>
              </a:rPr>
              <a:t>I. Tổng quan</a:t>
            </a:r>
          </a:p>
        </p:txBody>
      </p:sp>
      <p:sp>
        <p:nvSpPr>
          <p:cNvPr name="TextBox 6" id="6"/>
          <p:cNvSpPr txBox="true"/>
          <p:nvPr/>
        </p:nvSpPr>
        <p:spPr>
          <a:xfrm rot="0">
            <a:off x="4375075" y="8301938"/>
            <a:ext cx="9537849" cy="50482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61035" y="1485900"/>
            <a:ext cx="14099592" cy="7772400"/>
          </a:xfrm>
          <a:custGeom>
            <a:avLst/>
            <a:gdLst/>
            <a:ahLst/>
            <a:cxnLst/>
            <a:rect r="r" b="b" t="t" l="l"/>
            <a:pathLst>
              <a:path h="7772400" w="14099592">
                <a:moveTo>
                  <a:pt x="0" y="0"/>
                </a:moveTo>
                <a:lnTo>
                  <a:pt x="14099592" y="0"/>
                </a:lnTo>
                <a:lnTo>
                  <a:pt x="14099592" y="7772400"/>
                </a:lnTo>
                <a:lnTo>
                  <a:pt x="0" y="7772400"/>
                </a:lnTo>
                <a:lnTo>
                  <a:pt x="0" y="0"/>
                </a:lnTo>
                <a:close/>
              </a:path>
            </a:pathLst>
          </a:custGeom>
          <a:blipFill>
            <a:blip r:embed="rId2"/>
            <a:stretch>
              <a:fillRect l="0" t="0" r="0" b="0"/>
            </a:stretch>
          </a:blipFill>
        </p:spPr>
      </p:sp>
      <p:sp>
        <p:nvSpPr>
          <p:cNvPr name="TextBox 3" id="3"/>
          <p:cNvSpPr txBox="true"/>
          <p:nvPr/>
        </p:nvSpPr>
        <p:spPr>
          <a:xfrm rot="0">
            <a:off x="727981" y="495300"/>
            <a:ext cx="16116686" cy="990600"/>
          </a:xfrm>
          <a:prstGeom prst="rect">
            <a:avLst/>
          </a:prstGeom>
        </p:spPr>
        <p:txBody>
          <a:bodyPr anchor="t" rtlCol="false" tIns="0" lIns="0" bIns="0" rIns="0">
            <a:spAutoFit/>
          </a:bodyPr>
          <a:lstStyle/>
          <a:p>
            <a:pPr algn="l">
              <a:lnSpc>
                <a:spcPts val="7800"/>
              </a:lnSpc>
              <a:spcBef>
                <a:spcPct val="0"/>
              </a:spcBef>
            </a:pPr>
            <a:r>
              <a:rPr lang="en-US" b="true" sz="6000">
                <a:solidFill>
                  <a:srgbClr val="3849A2"/>
                </a:solidFill>
                <a:latin typeface="Maven Pro Heavy"/>
                <a:ea typeface="Maven Pro Heavy"/>
                <a:cs typeface="Maven Pro Heavy"/>
                <a:sym typeface="Maven Pro Heavy"/>
              </a:rPr>
              <a:t>I. Tổng quan</a:t>
            </a:r>
          </a:p>
        </p:txBody>
      </p:sp>
      <p:sp>
        <p:nvSpPr>
          <p:cNvPr name="TextBox 4" id="4"/>
          <p:cNvSpPr txBox="true"/>
          <p:nvPr/>
        </p:nvSpPr>
        <p:spPr>
          <a:xfrm rot="0">
            <a:off x="4541907" y="8537765"/>
            <a:ext cx="9537849" cy="504825"/>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3: Các phương pháp chế tạo vật liệu màng mỏng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7981" y="495300"/>
            <a:ext cx="16116686" cy="990600"/>
          </a:xfrm>
          <a:prstGeom prst="rect">
            <a:avLst/>
          </a:prstGeom>
        </p:spPr>
        <p:txBody>
          <a:bodyPr anchor="t" rtlCol="false" tIns="0" lIns="0" bIns="0" rIns="0">
            <a:spAutoFit/>
          </a:bodyPr>
          <a:lstStyle/>
          <a:p>
            <a:pPr algn="l">
              <a:lnSpc>
                <a:spcPts val="7800"/>
              </a:lnSpc>
              <a:spcBef>
                <a:spcPct val="0"/>
              </a:spcBef>
            </a:pPr>
            <a:r>
              <a:rPr lang="en-US" b="true" sz="6000">
                <a:solidFill>
                  <a:srgbClr val="3849A2"/>
                </a:solidFill>
                <a:latin typeface="Maven Pro Heavy"/>
                <a:ea typeface="Maven Pro Heavy"/>
                <a:cs typeface="Maven Pro Heavy"/>
                <a:sym typeface="Maven Pro Heavy"/>
              </a:rPr>
              <a:t>Phương pháp sơn phủ</a:t>
            </a:r>
          </a:p>
        </p:txBody>
      </p:sp>
      <p:grpSp>
        <p:nvGrpSpPr>
          <p:cNvPr name="Group 3" id="3"/>
          <p:cNvGrpSpPr/>
          <p:nvPr/>
        </p:nvGrpSpPr>
        <p:grpSpPr>
          <a:xfrm rot="0">
            <a:off x="8329053" y="2154473"/>
            <a:ext cx="9242651" cy="5344244"/>
            <a:chOff x="0" y="0"/>
            <a:chExt cx="12323535" cy="7125659"/>
          </a:xfrm>
        </p:grpSpPr>
        <p:sp>
          <p:nvSpPr>
            <p:cNvPr name="Freeform 4" id="4"/>
            <p:cNvSpPr/>
            <p:nvPr/>
          </p:nvSpPr>
          <p:spPr>
            <a:xfrm flipH="false" flipV="false" rot="0">
              <a:off x="213927" y="0"/>
              <a:ext cx="11895681" cy="6151058"/>
            </a:xfrm>
            <a:custGeom>
              <a:avLst/>
              <a:gdLst/>
              <a:ahLst/>
              <a:cxnLst/>
              <a:rect r="r" b="b" t="t" l="l"/>
              <a:pathLst>
                <a:path h="6151058" w="11895681">
                  <a:moveTo>
                    <a:pt x="0" y="0"/>
                  </a:moveTo>
                  <a:lnTo>
                    <a:pt x="11895681" y="0"/>
                  </a:lnTo>
                  <a:lnTo>
                    <a:pt x="11895681" y="6151058"/>
                  </a:lnTo>
                  <a:lnTo>
                    <a:pt x="0" y="6151058"/>
                  </a:lnTo>
                  <a:lnTo>
                    <a:pt x="0" y="0"/>
                  </a:lnTo>
                  <a:close/>
                </a:path>
              </a:pathLst>
            </a:custGeom>
            <a:blipFill>
              <a:blip r:embed="rId2"/>
              <a:stretch>
                <a:fillRect l="0" t="0" r="0" b="0"/>
              </a:stretch>
            </a:blipFill>
          </p:spPr>
        </p:sp>
        <p:sp>
          <p:nvSpPr>
            <p:cNvPr name="TextBox 5" id="5"/>
            <p:cNvSpPr txBox="true"/>
            <p:nvPr/>
          </p:nvSpPr>
          <p:spPr>
            <a:xfrm rot="0">
              <a:off x="0" y="6493835"/>
              <a:ext cx="12323535" cy="631824"/>
            </a:xfrm>
            <a:prstGeom prst="rect">
              <a:avLst/>
            </a:prstGeom>
          </p:spPr>
          <p:txBody>
            <a:bodyPr anchor="t" rtlCol="false" tIns="0" lIns="0" bIns="0" rIns="0">
              <a:spAutoFit/>
            </a:bodyPr>
            <a:lstStyle/>
            <a:p>
              <a:pPr algn="ctr">
                <a:lnSpc>
                  <a:spcPts val="3750"/>
                </a:lnSpc>
              </a:pPr>
              <a:r>
                <a:rPr lang="en-US" sz="2500">
                  <a:solidFill>
                    <a:srgbClr val="202020"/>
                  </a:solidFill>
                  <a:latin typeface="Arial"/>
                  <a:ea typeface="Arial"/>
                  <a:cs typeface="Arial"/>
                  <a:sym typeface="Arial"/>
                </a:rPr>
                <a:t>Hình 4: Chế tạo lớp chống phản xạ bằng kỹ thuật sơn phủ</a:t>
              </a:r>
            </a:p>
          </p:txBody>
        </p:sp>
      </p:grpSp>
      <p:sp>
        <p:nvSpPr>
          <p:cNvPr name="TextBox 6" id="6"/>
          <p:cNvSpPr txBox="true"/>
          <p:nvPr/>
        </p:nvSpPr>
        <p:spPr>
          <a:xfrm rot="0">
            <a:off x="727981" y="1905000"/>
            <a:ext cx="7233644" cy="6324600"/>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202020"/>
                </a:solidFill>
                <a:latin typeface="Arial"/>
                <a:ea typeface="Arial"/>
                <a:cs typeface="Arial"/>
                <a:sym typeface="Arial"/>
              </a:rPr>
              <a:t>Ưu điểm:</a:t>
            </a:r>
          </a:p>
          <a:p>
            <a:pPr algn="just" marL="1295400" indent="-431800" lvl="2">
              <a:lnSpc>
                <a:spcPts val="4500"/>
              </a:lnSpc>
              <a:buFont typeface="Arial"/>
              <a:buChar char="⚬"/>
            </a:pPr>
            <a:r>
              <a:rPr lang="en-US" sz="3000">
                <a:solidFill>
                  <a:srgbClr val="202020"/>
                </a:solidFill>
                <a:latin typeface="Arial"/>
                <a:ea typeface="Arial"/>
                <a:cs typeface="Arial"/>
                <a:sym typeface="Arial"/>
              </a:rPr>
              <a:t>Tạo màng mỏng</a:t>
            </a:r>
          </a:p>
          <a:p>
            <a:pPr algn="just" marL="1295400" indent="-431800" lvl="2">
              <a:lnSpc>
                <a:spcPts val="4500"/>
              </a:lnSpc>
              <a:buFont typeface="Arial"/>
              <a:buChar char="⚬"/>
            </a:pPr>
            <a:r>
              <a:rPr lang="en-US" sz="3000">
                <a:solidFill>
                  <a:srgbClr val="202020"/>
                </a:solidFill>
                <a:latin typeface="Arial"/>
                <a:ea typeface="Arial"/>
                <a:cs typeface="Arial"/>
                <a:sym typeface="Arial"/>
              </a:rPr>
              <a:t>Độ đồng đều cao</a:t>
            </a:r>
          </a:p>
          <a:p>
            <a:pPr algn="just" marL="1295400" indent="-431800" lvl="2">
              <a:lnSpc>
                <a:spcPts val="4500"/>
              </a:lnSpc>
              <a:buFont typeface="Arial"/>
              <a:buChar char="⚬"/>
            </a:pPr>
            <a:r>
              <a:rPr lang="en-US" sz="3000">
                <a:solidFill>
                  <a:srgbClr val="202020"/>
                </a:solidFill>
                <a:latin typeface="Arial"/>
                <a:ea typeface="Arial"/>
                <a:cs typeface="Arial"/>
                <a:sym typeface="Arial"/>
              </a:rPr>
              <a:t>Chi phí thấp</a:t>
            </a:r>
          </a:p>
          <a:p>
            <a:pPr algn="just" marL="1295400" indent="-431800" lvl="2">
              <a:lnSpc>
                <a:spcPts val="4500"/>
              </a:lnSpc>
              <a:buFont typeface="Arial"/>
              <a:buChar char="⚬"/>
            </a:pPr>
            <a:r>
              <a:rPr lang="en-US" sz="3000">
                <a:solidFill>
                  <a:srgbClr val="202020"/>
                </a:solidFill>
                <a:latin typeface="Arial"/>
                <a:ea typeface="Arial"/>
                <a:cs typeface="Arial"/>
                <a:sym typeface="Arial"/>
              </a:rPr>
              <a:t>Sử dụng ít dung dịch</a:t>
            </a:r>
          </a:p>
          <a:p>
            <a:pPr algn="just">
              <a:lnSpc>
                <a:spcPts val="4500"/>
              </a:lnSpc>
            </a:pPr>
          </a:p>
          <a:p>
            <a:pPr algn="just" marL="647700" indent="-323850" lvl="1">
              <a:lnSpc>
                <a:spcPts val="4500"/>
              </a:lnSpc>
              <a:buFont typeface="Arial"/>
              <a:buChar char="•"/>
            </a:pPr>
            <a:r>
              <a:rPr lang="en-US" sz="3000">
                <a:solidFill>
                  <a:srgbClr val="202020"/>
                </a:solidFill>
                <a:latin typeface="Arial"/>
                <a:ea typeface="Arial"/>
                <a:cs typeface="Arial"/>
                <a:sym typeface="Arial"/>
              </a:rPr>
              <a:t>Ứng dụng:</a:t>
            </a:r>
          </a:p>
          <a:p>
            <a:pPr algn="just" marL="1295400" indent="-431800" lvl="2">
              <a:lnSpc>
                <a:spcPts val="4500"/>
              </a:lnSpc>
              <a:buFont typeface="Arial"/>
              <a:buChar char="⚬"/>
            </a:pPr>
            <a:r>
              <a:rPr lang="en-US" sz="3000">
                <a:solidFill>
                  <a:srgbClr val="202020"/>
                </a:solidFill>
                <a:latin typeface="Arial"/>
                <a:ea typeface="Arial"/>
                <a:cs typeface="Arial"/>
                <a:sym typeface="Arial"/>
              </a:rPr>
              <a:t>Chế tạo lớp vận chuyển hạt tải, lớp chống phản xạ của pin mặt trời</a:t>
            </a:r>
          </a:p>
          <a:p>
            <a:pPr algn="just" marL="1295400" indent="-431800" lvl="2">
              <a:lnSpc>
                <a:spcPts val="4500"/>
              </a:lnSpc>
              <a:buFont typeface="Arial"/>
              <a:buChar char="⚬"/>
            </a:pPr>
            <a:r>
              <a:rPr lang="en-US" sz="3000">
                <a:solidFill>
                  <a:srgbClr val="202020"/>
                </a:solidFill>
                <a:latin typeface="Arial"/>
                <a:ea typeface="Arial"/>
                <a:cs typeface="Arial"/>
                <a:sym typeface="Arial"/>
              </a:rPr>
              <a:t>P</a:t>
            </a:r>
            <a:r>
              <a:rPr lang="en-US" sz="3000">
                <a:solidFill>
                  <a:srgbClr val="202020"/>
                </a:solidFill>
                <a:latin typeface="Arial"/>
                <a:ea typeface="Arial"/>
                <a:cs typeface="Arial"/>
                <a:sym typeface="Arial"/>
              </a:rPr>
              <a:t>hát triển các điện cực cho pin lithium, siêu tụ điện.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1762" y="8900638"/>
            <a:ext cx="5910342" cy="5899596"/>
          </a:xfrm>
          <a:custGeom>
            <a:avLst/>
            <a:gdLst/>
            <a:ahLst/>
            <a:cxnLst/>
            <a:rect r="r" b="b" t="t" l="l"/>
            <a:pathLst>
              <a:path h="5899596" w="5910342">
                <a:moveTo>
                  <a:pt x="0" y="0"/>
                </a:moveTo>
                <a:lnTo>
                  <a:pt x="5910342" y="0"/>
                </a:lnTo>
                <a:lnTo>
                  <a:pt x="5910342" y="5899596"/>
                </a:lnTo>
                <a:lnTo>
                  <a:pt x="0" y="5899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29133" y="3117227"/>
            <a:ext cx="8715534" cy="3202959"/>
          </a:xfrm>
          <a:custGeom>
            <a:avLst/>
            <a:gdLst/>
            <a:ahLst/>
            <a:cxnLst/>
            <a:rect r="r" b="b" t="t" l="l"/>
            <a:pathLst>
              <a:path h="3202959" w="8715534">
                <a:moveTo>
                  <a:pt x="0" y="0"/>
                </a:moveTo>
                <a:lnTo>
                  <a:pt x="8715534" y="0"/>
                </a:lnTo>
                <a:lnTo>
                  <a:pt x="8715534" y="3202959"/>
                </a:lnTo>
                <a:lnTo>
                  <a:pt x="0" y="3202959"/>
                </a:lnTo>
                <a:lnTo>
                  <a:pt x="0" y="0"/>
                </a:lnTo>
                <a:close/>
              </a:path>
            </a:pathLst>
          </a:custGeom>
          <a:blipFill>
            <a:blip r:embed="rId4"/>
            <a:stretch>
              <a:fillRect l="0" t="0" r="0" b="0"/>
            </a:stretch>
          </a:blipFill>
        </p:spPr>
      </p:sp>
      <p:sp>
        <p:nvSpPr>
          <p:cNvPr name="TextBox 4" id="4"/>
          <p:cNvSpPr txBox="true"/>
          <p:nvPr/>
        </p:nvSpPr>
        <p:spPr>
          <a:xfrm rot="0">
            <a:off x="1443948" y="2762250"/>
            <a:ext cx="5903566" cy="5181600"/>
          </a:xfrm>
          <a:prstGeom prst="rect">
            <a:avLst/>
          </a:prstGeom>
        </p:spPr>
        <p:txBody>
          <a:bodyPr anchor="t" rtlCol="false" tIns="0" lIns="0" bIns="0" rIns="0">
            <a:spAutoFit/>
          </a:bodyPr>
          <a:lstStyle/>
          <a:p>
            <a:pPr algn="just">
              <a:lnSpc>
                <a:spcPts val="4500"/>
              </a:lnSpc>
            </a:pPr>
            <a:r>
              <a:rPr lang="en-US" sz="3000">
                <a:solidFill>
                  <a:srgbClr val="202020"/>
                </a:solidFill>
                <a:latin typeface="Arial"/>
                <a:ea typeface="Arial"/>
                <a:cs typeface="Arial"/>
                <a:sym typeface="Arial"/>
              </a:rPr>
              <a:t>1. Sử dụng dung dịch vừa đủ cho quá trình sơn phủ</a:t>
            </a:r>
          </a:p>
          <a:p>
            <a:pPr algn="just">
              <a:lnSpc>
                <a:spcPts val="4500"/>
              </a:lnSpc>
            </a:pPr>
          </a:p>
          <a:p>
            <a:pPr algn="just">
              <a:lnSpc>
                <a:spcPts val="4500"/>
              </a:lnSpc>
            </a:pPr>
            <a:r>
              <a:rPr lang="en-US" sz="3000">
                <a:solidFill>
                  <a:srgbClr val="202020"/>
                </a:solidFill>
                <a:latin typeface="Arial"/>
                <a:ea typeface="Arial"/>
                <a:cs typeface="Arial"/>
                <a:sym typeface="Arial"/>
              </a:rPr>
              <a:t>2. Điều chỉnh dao để cho ra độ dày mỏng phù hợp và bắt đầu quá trình sơn phủ với tốc độ không đổi</a:t>
            </a:r>
          </a:p>
          <a:p>
            <a:pPr algn="just">
              <a:lnSpc>
                <a:spcPts val="4500"/>
              </a:lnSpc>
            </a:pPr>
          </a:p>
          <a:p>
            <a:pPr algn="just">
              <a:lnSpc>
                <a:spcPts val="4500"/>
              </a:lnSpc>
            </a:pPr>
            <a:r>
              <a:rPr lang="en-US" sz="3000">
                <a:solidFill>
                  <a:srgbClr val="202020"/>
                </a:solidFill>
                <a:latin typeface="Arial"/>
                <a:ea typeface="Arial"/>
                <a:cs typeface="Arial"/>
                <a:sym typeface="Arial"/>
              </a:rPr>
              <a:t>3. Sấy dung dịch tạo lớp màng mỏng</a:t>
            </a:r>
          </a:p>
        </p:txBody>
      </p:sp>
      <p:sp>
        <p:nvSpPr>
          <p:cNvPr name="TextBox 5" id="5"/>
          <p:cNvSpPr txBox="true"/>
          <p:nvPr/>
        </p:nvSpPr>
        <p:spPr>
          <a:xfrm rot="0">
            <a:off x="727981" y="495300"/>
            <a:ext cx="16116686" cy="990600"/>
          </a:xfrm>
          <a:prstGeom prst="rect">
            <a:avLst/>
          </a:prstGeom>
        </p:spPr>
        <p:txBody>
          <a:bodyPr anchor="t" rtlCol="false" tIns="0" lIns="0" bIns="0" rIns="0">
            <a:spAutoFit/>
          </a:bodyPr>
          <a:lstStyle/>
          <a:p>
            <a:pPr algn="l">
              <a:lnSpc>
                <a:spcPts val="7800"/>
              </a:lnSpc>
              <a:spcBef>
                <a:spcPct val="0"/>
              </a:spcBef>
            </a:pPr>
            <a:r>
              <a:rPr lang="en-US" b="true" sz="6000">
                <a:solidFill>
                  <a:srgbClr val="3849A2"/>
                </a:solidFill>
                <a:latin typeface="Maven Pro Heavy"/>
                <a:ea typeface="Maven Pro Heavy"/>
                <a:cs typeface="Maven Pro Heavy"/>
                <a:sym typeface="Maven Pro Heavy"/>
              </a:rPr>
              <a:t>I. Tổng quan</a:t>
            </a:r>
          </a:p>
        </p:txBody>
      </p:sp>
      <p:sp>
        <p:nvSpPr>
          <p:cNvPr name="TextBox 6" id="6"/>
          <p:cNvSpPr txBox="true"/>
          <p:nvPr/>
        </p:nvSpPr>
        <p:spPr>
          <a:xfrm rot="0">
            <a:off x="9585693" y="6540673"/>
            <a:ext cx="6634460" cy="609600"/>
          </a:xfrm>
          <a:prstGeom prst="rect">
            <a:avLst/>
          </a:prstGeom>
        </p:spPr>
        <p:txBody>
          <a:bodyPr anchor="t" rtlCol="false" tIns="0" lIns="0" bIns="0" rIns="0">
            <a:spAutoFit/>
          </a:bodyPr>
          <a:lstStyle/>
          <a:p>
            <a:pPr algn="ctr">
              <a:lnSpc>
                <a:spcPts val="4500"/>
              </a:lnSpc>
              <a:spcBef>
                <a:spcPct val="0"/>
              </a:spcBef>
            </a:pPr>
            <a:r>
              <a:rPr lang="en-US" sz="3000">
                <a:solidFill>
                  <a:srgbClr val="000000"/>
                </a:solidFill>
                <a:latin typeface="Arial"/>
                <a:ea typeface="Arial"/>
                <a:cs typeface="Arial"/>
                <a:sym typeface="Arial"/>
              </a:rPr>
              <a:t>Hình 5: Các bước sơn phủ màng mỏng</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981" y="495300"/>
            <a:ext cx="16116686" cy="990600"/>
          </a:xfrm>
          <a:prstGeom prst="rect">
            <a:avLst/>
          </a:prstGeom>
        </p:spPr>
        <p:txBody>
          <a:bodyPr anchor="t" rtlCol="false" tIns="0" lIns="0" bIns="0" rIns="0">
            <a:spAutoFit/>
          </a:bodyPr>
          <a:lstStyle/>
          <a:p>
            <a:pPr algn="l" marL="0" indent="0" lvl="0">
              <a:lnSpc>
                <a:spcPts val="7800"/>
              </a:lnSpc>
              <a:spcBef>
                <a:spcPct val="0"/>
              </a:spcBef>
            </a:pPr>
            <a:r>
              <a:rPr lang="en-US" b="true" sz="6000" strike="noStrike" u="none">
                <a:solidFill>
                  <a:srgbClr val="3849A2"/>
                </a:solidFill>
                <a:latin typeface="Maven Pro Heavy"/>
                <a:ea typeface="Maven Pro Heavy"/>
                <a:cs typeface="Maven Pro Heavy"/>
                <a:sym typeface="Maven Pro Heavy"/>
              </a:rPr>
              <a:t>II. Thiết kế, chế tạo máy sơn phủ</a:t>
            </a:r>
          </a:p>
        </p:txBody>
      </p:sp>
      <p:sp>
        <p:nvSpPr>
          <p:cNvPr name="TextBox 3" id="3"/>
          <p:cNvSpPr txBox="true"/>
          <p:nvPr/>
        </p:nvSpPr>
        <p:spPr>
          <a:xfrm rot="0">
            <a:off x="849903" y="3333750"/>
            <a:ext cx="5901795" cy="4038600"/>
          </a:xfrm>
          <a:prstGeom prst="rect">
            <a:avLst/>
          </a:prstGeom>
        </p:spPr>
        <p:txBody>
          <a:bodyPr anchor="t" rtlCol="false" tIns="0" lIns="0" bIns="0" rIns="0">
            <a:spAutoFit/>
          </a:bodyPr>
          <a:lstStyle/>
          <a:p>
            <a:pPr algn="just" marL="647700" indent="-323850" lvl="1">
              <a:lnSpc>
                <a:spcPts val="4500"/>
              </a:lnSpc>
              <a:buFont typeface="Arial"/>
              <a:buChar char="•"/>
            </a:pPr>
            <a:r>
              <a:rPr lang="en-US" b="true" sz="3000">
                <a:solidFill>
                  <a:srgbClr val="202020"/>
                </a:solidFill>
                <a:latin typeface="Arial Bold"/>
                <a:ea typeface="Arial Bold"/>
                <a:cs typeface="Arial Bold"/>
                <a:sym typeface="Arial Bold"/>
              </a:rPr>
              <a:t>Yêu cầu phần cơ khí:</a:t>
            </a:r>
          </a:p>
          <a:p>
            <a:pPr algn="just" marL="1295400" indent="-431800" lvl="2">
              <a:lnSpc>
                <a:spcPts val="4500"/>
              </a:lnSpc>
              <a:buFont typeface="Arial"/>
              <a:buChar char="⚬"/>
            </a:pPr>
            <a:r>
              <a:rPr lang="en-US" sz="3000">
                <a:solidFill>
                  <a:srgbClr val="202020"/>
                </a:solidFill>
                <a:latin typeface="Arial"/>
                <a:ea typeface="Arial"/>
                <a:cs typeface="Arial"/>
                <a:sym typeface="Arial"/>
              </a:rPr>
              <a:t>Kết cấu khung máy</a:t>
            </a:r>
          </a:p>
          <a:p>
            <a:pPr algn="just" marL="1295400" indent="-431800" lvl="2">
              <a:lnSpc>
                <a:spcPts val="4500"/>
              </a:lnSpc>
              <a:buFont typeface="Arial"/>
              <a:buChar char="⚬"/>
            </a:pPr>
            <a:r>
              <a:rPr lang="en-US" sz="3000">
                <a:solidFill>
                  <a:srgbClr val="202020"/>
                </a:solidFill>
                <a:latin typeface="Arial"/>
                <a:ea typeface="Arial"/>
                <a:cs typeface="Arial"/>
                <a:sym typeface="Arial"/>
              </a:rPr>
              <a:t>Cơ cấu chuyển động</a:t>
            </a:r>
          </a:p>
          <a:p>
            <a:pPr algn="just" marL="1295400" indent="-431800" lvl="2">
              <a:lnSpc>
                <a:spcPts val="4500"/>
              </a:lnSpc>
              <a:buFont typeface="Arial"/>
              <a:buChar char="⚬"/>
            </a:pPr>
            <a:r>
              <a:rPr lang="en-US" sz="3000">
                <a:solidFill>
                  <a:srgbClr val="202020"/>
                </a:solidFill>
                <a:latin typeface="Arial"/>
                <a:ea typeface="Arial"/>
                <a:cs typeface="Arial"/>
                <a:sym typeface="Arial"/>
              </a:rPr>
              <a:t>Bộ phận đế sơn phủ</a:t>
            </a:r>
          </a:p>
          <a:p>
            <a:pPr algn="just" marL="1295400" indent="-431800" lvl="2">
              <a:lnSpc>
                <a:spcPts val="4500"/>
              </a:lnSpc>
              <a:buFont typeface="Arial"/>
              <a:buChar char="⚬"/>
            </a:pPr>
            <a:r>
              <a:rPr lang="en-US" sz="3000">
                <a:solidFill>
                  <a:srgbClr val="202020"/>
                </a:solidFill>
                <a:latin typeface="Arial"/>
                <a:ea typeface="Arial"/>
                <a:cs typeface="Arial"/>
                <a:sym typeface="Arial"/>
              </a:rPr>
              <a:t>Hệ thống điều khiển cơ khí</a:t>
            </a:r>
          </a:p>
          <a:p>
            <a:pPr algn="just" marL="1295400" indent="-431800" lvl="2">
              <a:lnSpc>
                <a:spcPts val="4500"/>
              </a:lnSpc>
              <a:buFont typeface="Arial"/>
              <a:buChar char="⚬"/>
            </a:pPr>
            <a:r>
              <a:rPr lang="en-US" sz="3000">
                <a:solidFill>
                  <a:srgbClr val="202020"/>
                </a:solidFill>
                <a:latin typeface="Arial"/>
                <a:ea typeface="Arial"/>
                <a:cs typeface="Arial"/>
                <a:sym typeface="Arial"/>
              </a:rPr>
              <a:t>Nâng cấp, bảo trì</a:t>
            </a:r>
          </a:p>
          <a:p>
            <a:pPr algn="just">
              <a:lnSpc>
                <a:spcPts val="4500"/>
              </a:lnSpc>
            </a:pPr>
          </a:p>
        </p:txBody>
      </p:sp>
      <p:sp>
        <p:nvSpPr>
          <p:cNvPr name="TextBox 4" id="4"/>
          <p:cNvSpPr txBox="true"/>
          <p:nvPr/>
        </p:nvSpPr>
        <p:spPr>
          <a:xfrm rot="0">
            <a:off x="11726591" y="3333750"/>
            <a:ext cx="5442936" cy="2895600"/>
          </a:xfrm>
          <a:prstGeom prst="rect">
            <a:avLst/>
          </a:prstGeom>
        </p:spPr>
        <p:txBody>
          <a:bodyPr anchor="t" rtlCol="false" tIns="0" lIns="0" bIns="0" rIns="0">
            <a:spAutoFit/>
          </a:bodyPr>
          <a:lstStyle/>
          <a:p>
            <a:pPr algn="just" marL="647700" indent="-323850" lvl="1">
              <a:lnSpc>
                <a:spcPts val="4500"/>
              </a:lnSpc>
              <a:buFont typeface="Arial"/>
              <a:buChar char="•"/>
            </a:pPr>
            <a:r>
              <a:rPr lang="en-US" b="true" sz="3000">
                <a:solidFill>
                  <a:srgbClr val="202020"/>
                </a:solidFill>
                <a:latin typeface="Arial Bold"/>
                <a:ea typeface="Arial Bold"/>
                <a:cs typeface="Arial Bold"/>
                <a:sym typeface="Arial Bold"/>
              </a:rPr>
              <a:t>Phần mềm:</a:t>
            </a:r>
          </a:p>
          <a:p>
            <a:pPr algn="just" marL="1295400" indent="-431800" lvl="2">
              <a:lnSpc>
                <a:spcPts val="4500"/>
              </a:lnSpc>
              <a:buFont typeface="Arial"/>
              <a:buChar char="⚬"/>
            </a:pPr>
            <a:r>
              <a:rPr lang="en-US" sz="3000">
                <a:solidFill>
                  <a:srgbClr val="202020"/>
                </a:solidFill>
                <a:latin typeface="Arial"/>
                <a:ea typeface="Arial"/>
                <a:cs typeface="Arial"/>
                <a:sym typeface="Arial"/>
              </a:rPr>
              <a:t>Chương trình điều khiển</a:t>
            </a:r>
          </a:p>
          <a:p>
            <a:pPr algn="just" marL="1295400" indent="-431800" lvl="2">
              <a:lnSpc>
                <a:spcPts val="4500"/>
              </a:lnSpc>
              <a:buFont typeface="Arial"/>
              <a:buChar char="⚬"/>
            </a:pPr>
            <a:r>
              <a:rPr lang="en-US" sz="3000">
                <a:solidFill>
                  <a:srgbClr val="202020"/>
                </a:solidFill>
                <a:latin typeface="Arial"/>
                <a:ea typeface="Arial"/>
                <a:cs typeface="Arial"/>
                <a:sym typeface="Arial"/>
              </a:rPr>
              <a:t>Giao diện người dùng</a:t>
            </a:r>
          </a:p>
          <a:p>
            <a:pPr algn="just" marL="1295400" indent="-431800" lvl="2">
              <a:lnSpc>
                <a:spcPts val="4500"/>
              </a:lnSpc>
              <a:buFont typeface="Arial"/>
              <a:buChar char="⚬"/>
            </a:pPr>
            <a:r>
              <a:rPr lang="en-US" sz="3000">
                <a:solidFill>
                  <a:srgbClr val="202020"/>
                </a:solidFill>
                <a:latin typeface="Arial"/>
                <a:ea typeface="Arial"/>
                <a:cs typeface="Arial"/>
                <a:sym typeface="Arial"/>
              </a:rPr>
              <a:t>Bảo mật</a:t>
            </a:r>
          </a:p>
          <a:p>
            <a:pPr algn="just" marL="1295400" indent="-431800" lvl="2">
              <a:lnSpc>
                <a:spcPts val="4500"/>
              </a:lnSpc>
              <a:buFont typeface="Arial"/>
              <a:buChar char="⚬"/>
            </a:pPr>
            <a:r>
              <a:rPr lang="en-US" sz="3000">
                <a:solidFill>
                  <a:srgbClr val="202020"/>
                </a:solidFill>
                <a:latin typeface="Arial"/>
                <a:ea typeface="Arial"/>
                <a:cs typeface="Arial"/>
                <a:sym typeface="Arial"/>
              </a:rPr>
              <a:t>Cập nhật phần mềm</a:t>
            </a:r>
          </a:p>
        </p:txBody>
      </p:sp>
      <p:sp>
        <p:nvSpPr>
          <p:cNvPr name="TextBox 5" id="5"/>
          <p:cNvSpPr txBox="true"/>
          <p:nvPr/>
        </p:nvSpPr>
        <p:spPr>
          <a:xfrm rot="0">
            <a:off x="7196634" y="3333750"/>
            <a:ext cx="4085020" cy="3467100"/>
          </a:xfrm>
          <a:prstGeom prst="rect">
            <a:avLst/>
          </a:prstGeom>
        </p:spPr>
        <p:txBody>
          <a:bodyPr anchor="t" rtlCol="false" tIns="0" lIns="0" bIns="0" rIns="0">
            <a:spAutoFit/>
          </a:bodyPr>
          <a:lstStyle/>
          <a:p>
            <a:pPr algn="l" marL="647700" indent="-323850" lvl="1">
              <a:lnSpc>
                <a:spcPts val="4500"/>
              </a:lnSpc>
              <a:buFont typeface="Arial"/>
              <a:buChar char="•"/>
            </a:pPr>
            <a:r>
              <a:rPr lang="en-US" b="true" sz="3000">
                <a:solidFill>
                  <a:srgbClr val="000000"/>
                </a:solidFill>
                <a:latin typeface="Arial Bold"/>
                <a:ea typeface="Arial Bold"/>
                <a:cs typeface="Arial Bold"/>
                <a:sym typeface="Arial Bold"/>
              </a:rPr>
              <a:t>P</a:t>
            </a:r>
            <a:r>
              <a:rPr lang="en-US" b="true" sz="3000">
                <a:solidFill>
                  <a:srgbClr val="000000"/>
                </a:solidFill>
                <a:latin typeface="Arial Bold"/>
                <a:ea typeface="Arial Bold"/>
                <a:cs typeface="Arial Bold"/>
                <a:sym typeface="Arial Bold"/>
              </a:rPr>
              <a:t>hần cứng:</a:t>
            </a:r>
          </a:p>
          <a:p>
            <a:pPr algn="l" marL="1295400" indent="-431800" lvl="2">
              <a:lnSpc>
                <a:spcPts val="4500"/>
              </a:lnSpc>
              <a:buFont typeface="Arial"/>
              <a:buChar char="⚬"/>
            </a:pPr>
            <a:r>
              <a:rPr lang="en-US" sz="3000">
                <a:solidFill>
                  <a:srgbClr val="000000"/>
                </a:solidFill>
                <a:latin typeface="Arial"/>
                <a:ea typeface="Arial"/>
                <a:cs typeface="Arial"/>
                <a:sym typeface="Arial"/>
              </a:rPr>
              <a:t>Vi xử lý</a:t>
            </a:r>
          </a:p>
          <a:p>
            <a:pPr algn="l" marL="1295400" indent="-431800" lvl="2">
              <a:lnSpc>
                <a:spcPts val="4500"/>
              </a:lnSpc>
              <a:buFont typeface="Arial"/>
              <a:buChar char="⚬"/>
            </a:pPr>
            <a:r>
              <a:rPr lang="en-US" sz="3000">
                <a:solidFill>
                  <a:srgbClr val="000000"/>
                </a:solidFill>
                <a:latin typeface="Arial"/>
                <a:ea typeface="Arial"/>
                <a:cs typeface="Arial"/>
                <a:sym typeface="Arial"/>
              </a:rPr>
              <a:t>Bộ nhớ</a:t>
            </a:r>
          </a:p>
          <a:p>
            <a:pPr algn="l" marL="1295400" indent="-431800" lvl="2">
              <a:lnSpc>
                <a:spcPts val="4500"/>
              </a:lnSpc>
              <a:buFont typeface="Arial"/>
              <a:buChar char="⚬"/>
            </a:pPr>
            <a:r>
              <a:rPr lang="en-US" sz="3000">
                <a:solidFill>
                  <a:srgbClr val="000000"/>
                </a:solidFill>
                <a:latin typeface="Arial"/>
                <a:ea typeface="Arial"/>
                <a:cs typeface="Arial"/>
                <a:sym typeface="Arial"/>
              </a:rPr>
              <a:t>Nguồn điện</a:t>
            </a:r>
          </a:p>
          <a:p>
            <a:pPr algn="l" marL="1295400" indent="-431800" lvl="2">
              <a:lnSpc>
                <a:spcPts val="4500"/>
              </a:lnSpc>
              <a:buFont typeface="Arial"/>
              <a:buChar char="⚬"/>
            </a:pPr>
            <a:r>
              <a:rPr lang="en-US" sz="3000">
                <a:solidFill>
                  <a:srgbClr val="000000"/>
                </a:solidFill>
                <a:latin typeface="Arial"/>
                <a:ea typeface="Arial"/>
                <a:cs typeface="Arial"/>
                <a:sym typeface="Arial"/>
              </a:rPr>
              <a:t>Mạch điều khiển</a:t>
            </a:r>
          </a:p>
          <a:p>
            <a:pPr algn="l" marL="1295400" indent="-431800" lvl="2">
              <a:lnSpc>
                <a:spcPts val="4500"/>
              </a:lnSpc>
              <a:buFont typeface="Arial"/>
              <a:buChar char="⚬"/>
            </a:pPr>
            <a:r>
              <a:rPr lang="en-US" sz="3000">
                <a:solidFill>
                  <a:srgbClr val="000000"/>
                </a:solidFill>
                <a:latin typeface="Arial"/>
                <a:ea typeface="Arial"/>
                <a:cs typeface="Arial"/>
                <a:sym typeface="Arial"/>
              </a:rPr>
              <a:t>Giao tiếp</a:t>
            </a:r>
          </a:p>
        </p:txBody>
      </p:sp>
      <p:sp>
        <p:nvSpPr>
          <p:cNvPr name="AutoShape 6" id="6"/>
          <p:cNvSpPr/>
          <p:nvPr/>
        </p:nvSpPr>
        <p:spPr>
          <a:xfrm>
            <a:off x="7142907" y="3486150"/>
            <a:ext cx="0" cy="3314700"/>
          </a:xfrm>
          <a:prstGeom prst="line">
            <a:avLst/>
          </a:prstGeom>
          <a:ln cap="flat" w="38100">
            <a:solidFill>
              <a:srgbClr val="3849A2"/>
            </a:solidFill>
            <a:prstDash val="lgDash"/>
            <a:headEnd type="none" len="sm" w="sm"/>
            <a:tailEnd type="none" len="sm" w="sm"/>
          </a:ln>
        </p:spPr>
      </p:sp>
      <p:sp>
        <p:nvSpPr>
          <p:cNvPr name="AutoShape 7" id="7"/>
          <p:cNvSpPr/>
          <p:nvPr/>
        </p:nvSpPr>
        <p:spPr>
          <a:xfrm>
            <a:off x="11745641" y="3486150"/>
            <a:ext cx="0" cy="3314700"/>
          </a:xfrm>
          <a:prstGeom prst="line">
            <a:avLst/>
          </a:prstGeom>
          <a:ln cap="flat" w="38100">
            <a:solidFill>
              <a:srgbClr val="3849A2"/>
            </a:solidFill>
            <a:prstDash val="lgDash"/>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DAGhHkHQhfw</dc:identifier>
  <dcterms:modified xsi:type="dcterms:W3CDTF">2011-08-01T06:04:30Z</dcterms:modified>
  <cp:revision>1</cp:revision>
  <dc:title>Hồng dạ quang Xanh dương Sáng Trắng Mô-đun Trừu tượng Nghiên cứu và Báo cáo Đề án Kinh doanh Bản thuyết trình Kinh doanh</dc:title>
</cp:coreProperties>
</file>